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7" r:id="rId3"/>
    <p:sldId id="308" r:id="rId4"/>
    <p:sldId id="309" r:id="rId5"/>
    <p:sldId id="310" r:id="rId6"/>
    <p:sldId id="840" r:id="rId7"/>
    <p:sldId id="841" r:id="rId8"/>
    <p:sldId id="624" r:id="rId9"/>
    <p:sldId id="625" r:id="rId10"/>
    <p:sldId id="626" r:id="rId11"/>
    <p:sldId id="869" r:id="rId12"/>
    <p:sldId id="872" r:id="rId13"/>
    <p:sldId id="873" r:id="rId14"/>
    <p:sldId id="870" r:id="rId15"/>
    <p:sldId id="871" r:id="rId16"/>
    <p:sldId id="878" r:id="rId17"/>
    <p:sldId id="879" r:id="rId18"/>
    <p:sldId id="880" r:id="rId19"/>
    <p:sldId id="842" r:id="rId20"/>
    <p:sldId id="628" r:id="rId21"/>
    <p:sldId id="852" r:id="rId22"/>
    <p:sldId id="853" r:id="rId23"/>
    <p:sldId id="854" r:id="rId24"/>
    <p:sldId id="855" r:id="rId25"/>
    <p:sldId id="856" r:id="rId26"/>
    <p:sldId id="857" r:id="rId27"/>
    <p:sldId id="858" r:id="rId28"/>
    <p:sldId id="859" r:id="rId29"/>
    <p:sldId id="860" r:id="rId30"/>
    <p:sldId id="861" r:id="rId31"/>
    <p:sldId id="634" r:id="rId32"/>
    <p:sldId id="636" r:id="rId33"/>
    <p:sldId id="631" r:id="rId34"/>
    <p:sldId id="633" r:id="rId35"/>
    <p:sldId id="874" r:id="rId36"/>
    <p:sldId id="875" r:id="rId37"/>
    <p:sldId id="876" r:id="rId38"/>
    <p:sldId id="877" r:id="rId39"/>
    <p:sldId id="843" r:id="rId40"/>
    <p:sldId id="639" r:id="rId41"/>
    <p:sldId id="640" r:id="rId42"/>
    <p:sldId id="750" r:id="rId43"/>
    <p:sldId id="292" r:id="rId44"/>
    <p:sldId id="844" r:id="rId45"/>
    <p:sldId id="862" r:id="rId46"/>
    <p:sldId id="863" r:id="rId47"/>
    <p:sldId id="866" r:id="rId48"/>
    <p:sldId id="864" r:id="rId49"/>
    <p:sldId id="867" r:id="rId50"/>
    <p:sldId id="865" r:id="rId51"/>
    <p:sldId id="868" r:id="rId52"/>
    <p:sldId id="637" r:id="rId53"/>
    <p:sldId id="638" r:id="rId54"/>
    <p:sldId id="885" r:id="rId55"/>
    <p:sldId id="312" r:id="rId56"/>
    <p:sldId id="751" r:id="rId57"/>
    <p:sldId id="752" r:id="rId58"/>
    <p:sldId id="881" r:id="rId59"/>
    <p:sldId id="882"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676" r:id="rId73"/>
    <p:sldId id="677" r:id="rId74"/>
    <p:sldId id="678" r:id="rId75"/>
    <p:sldId id="679" r:id="rId76"/>
    <p:sldId id="326" r:id="rId77"/>
    <p:sldId id="687" r:id="rId78"/>
    <p:sldId id="688" r:id="rId79"/>
    <p:sldId id="327" r:id="rId80"/>
    <p:sldId id="883" r:id="rId81"/>
    <p:sldId id="328" r:id="rId82"/>
    <p:sldId id="845" r:id="rId83"/>
    <p:sldId id="680" r:id="rId84"/>
    <p:sldId id="681" r:id="rId85"/>
    <p:sldId id="682" r:id="rId86"/>
    <p:sldId id="683" r:id="rId87"/>
    <p:sldId id="684" r:id="rId88"/>
    <p:sldId id="329" r:id="rId89"/>
    <p:sldId id="685" r:id="rId90"/>
    <p:sldId id="686" r:id="rId91"/>
    <p:sldId id="330" r:id="rId92"/>
    <p:sldId id="331" r:id="rId93"/>
    <p:sldId id="332" r:id="rId94"/>
    <p:sldId id="334" r:id="rId95"/>
    <p:sldId id="335" r:id="rId96"/>
    <p:sldId id="336" r:id="rId97"/>
    <p:sldId id="337" r:id="rId98"/>
    <p:sldId id="338" r:id="rId99"/>
    <p:sldId id="641" r:id="rId100"/>
    <p:sldId id="642" r:id="rId101"/>
    <p:sldId id="643" r:id="rId102"/>
    <p:sldId id="339" r:id="rId103"/>
    <p:sldId id="415" r:id="rId104"/>
    <p:sldId id="416" r:id="rId105"/>
    <p:sldId id="418" r:id="rId106"/>
    <p:sldId id="419" r:id="rId107"/>
    <p:sldId id="884" r:id="rId108"/>
    <p:sldId id="340" r:id="rId109"/>
    <p:sldId id="663" r:id="rId110"/>
    <p:sldId id="664" r:id="rId111"/>
    <p:sldId id="341" r:id="rId112"/>
    <p:sldId id="342" r:id="rId113"/>
    <p:sldId id="665" r:id="rId114"/>
    <p:sldId id="666" r:id="rId115"/>
    <p:sldId id="667" r:id="rId116"/>
    <p:sldId id="668" r:id="rId117"/>
    <p:sldId id="343" r:id="rId118"/>
    <p:sldId id="344" r:id="rId119"/>
    <p:sldId id="345" r:id="rId120"/>
    <p:sldId id="346" r:id="rId121"/>
    <p:sldId id="644" r:id="rId122"/>
    <p:sldId id="645" r:id="rId123"/>
    <p:sldId id="646" r:id="rId124"/>
    <p:sldId id="647" r:id="rId125"/>
    <p:sldId id="648" r:id="rId126"/>
    <p:sldId id="649" r:id="rId127"/>
    <p:sldId id="347" r:id="rId128"/>
    <p:sldId id="348" r:id="rId129"/>
    <p:sldId id="651" r:id="rId130"/>
    <p:sldId id="652" r:id="rId131"/>
    <p:sldId id="653" r:id="rId132"/>
    <p:sldId id="349" r:id="rId133"/>
    <p:sldId id="846" r:id="rId134"/>
    <p:sldId id="608" r:id="rId135"/>
    <p:sldId id="654" r:id="rId136"/>
    <p:sldId id="655" r:id="rId137"/>
    <p:sldId id="656" r:id="rId138"/>
    <p:sldId id="657" r:id="rId139"/>
    <p:sldId id="350" r:id="rId140"/>
    <p:sldId id="660" r:id="rId141"/>
    <p:sldId id="351" r:id="rId142"/>
    <p:sldId id="352" r:id="rId143"/>
    <p:sldId id="661" r:id="rId144"/>
    <p:sldId id="662" r:id="rId145"/>
    <p:sldId id="353" r:id="rId146"/>
    <p:sldId id="354" r:id="rId147"/>
    <p:sldId id="669" r:id="rId148"/>
    <p:sldId id="670" r:id="rId149"/>
    <p:sldId id="671" r:id="rId150"/>
    <p:sldId id="672" r:id="rId151"/>
    <p:sldId id="673" r:id="rId152"/>
    <p:sldId id="674" r:id="rId153"/>
    <p:sldId id="355" r:id="rId154"/>
    <p:sldId id="356" r:id="rId155"/>
    <p:sldId id="357" r:id="rId156"/>
    <p:sldId id="358" r:id="rId157"/>
    <p:sldId id="359" r:id="rId158"/>
    <p:sldId id="360" r:id="rId159"/>
    <p:sldId id="361" r:id="rId160"/>
    <p:sldId id="362" r:id="rId161"/>
    <p:sldId id="828" r:id="rId162"/>
    <p:sldId id="829" r:id="rId163"/>
    <p:sldId id="831" r:id="rId164"/>
    <p:sldId id="832" r:id="rId165"/>
    <p:sldId id="888" r:id="rId166"/>
    <p:sldId id="889" r:id="rId167"/>
    <p:sldId id="847" r:id="rId168"/>
    <p:sldId id="696" r:id="rId169"/>
    <p:sldId id="697" r:id="rId170"/>
    <p:sldId id="698" r:id="rId171"/>
    <p:sldId id="701" r:id="rId172"/>
    <p:sldId id="702" r:id="rId173"/>
    <p:sldId id="703" r:id="rId174"/>
    <p:sldId id="704" r:id="rId175"/>
    <p:sldId id="833" r:id="rId176"/>
    <p:sldId id="848" r:id="rId177"/>
    <p:sldId id="705" r:id="rId178"/>
    <p:sldId id="706" r:id="rId179"/>
    <p:sldId id="834" r:id="rId180"/>
    <p:sldId id="849" r:id="rId181"/>
    <p:sldId id="707" r:id="rId182"/>
    <p:sldId id="708" r:id="rId183"/>
    <p:sldId id="835" r:id="rId184"/>
    <p:sldId id="850" r:id="rId185"/>
    <p:sldId id="364" r:id="rId186"/>
    <p:sldId id="365" r:id="rId187"/>
    <p:sldId id="366" r:id="rId188"/>
    <p:sldId id="367" r:id="rId189"/>
    <p:sldId id="285" r:id="rId190"/>
    <p:sldId id="286" r:id="rId191"/>
    <p:sldId id="709" r:id="rId192"/>
    <p:sldId id="710" r:id="rId193"/>
    <p:sldId id="711" r:id="rId194"/>
    <p:sldId id="712" r:id="rId195"/>
    <p:sldId id="713" r:id="rId196"/>
    <p:sldId id="714" r:id="rId197"/>
    <p:sldId id="287" r:id="rId198"/>
    <p:sldId id="851" r:id="rId199"/>
    <p:sldId id="689" r:id="rId200"/>
    <p:sldId id="690" r:id="rId201"/>
    <p:sldId id="691" r:id="rId202"/>
    <p:sldId id="715" r:id="rId203"/>
    <p:sldId id="716" r:id="rId204"/>
    <p:sldId id="717" r:id="rId205"/>
    <p:sldId id="288" r:id="rId206"/>
    <p:sldId id="289" r:id="rId207"/>
    <p:sldId id="368" r:id="rId208"/>
    <p:sldId id="369" r:id="rId209"/>
    <p:sldId id="370" r:id="rId210"/>
    <p:sldId id="372" r:id="rId211"/>
    <p:sldId id="373" r:id="rId212"/>
    <p:sldId id="374" r:id="rId213"/>
    <p:sldId id="375" r:id="rId214"/>
    <p:sldId id="837" r:id="rId215"/>
    <p:sldId id="376" r:id="rId216"/>
    <p:sldId id="377" r:id="rId217"/>
    <p:sldId id="378" r:id="rId218"/>
    <p:sldId id="379" r:id="rId219"/>
    <p:sldId id="380" r:id="rId220"/>
    <p:sldId id="381" r:id="rId221"/>
    <p:sldId id="886" r:id="rId222"/>
    <p:sldId id="887" r:id="rId223"/>
    <p:sldId id="382" r:id="rId224"/>
    <p:sldId id="383" r:id="rId225"/>
    <p:sldId id="384" r:id="rId226"/>
    <p:sldId id="385" r:id="rId227"/>
    <p:sldId id="386" r:id="rId228"/>
    <p:sldId id="387" r:id="rId229"/>
    <p:sldId id="389" r:id="rId230"/>
    <p:sldId id="390" r:id="rId231"/>
    <p:sldId id="392" r:id="rId232"/>
    <p:sldId id="393" r:id="rId233"/>
    <p:sldId id="394" r:id="rId234"/>
    <p:sldId id="395" r:id="rId235"/>
    <p:sldId id="396" r:id="rId236"/>
    <p:sldId id="838" r:id="rId237"/>
    <p:sldId id="839" r:id="rId238"/>
    <p:sldId id="719" r:id="rId239"/>
    <p:sldId id="725" r:id="rId240"/>
    <p:sldId id="727" r:id="rId241"/>
    <p:sldId id="729" r:id="rId242"/>
    <p:sldId id="731" r:id="rId243"/>
    <p:sldId id="736" r:id="rId244"/>
    <p:sldId id="741" r:id="rId245"/>
    <p:sldId id="743" r:id="rId246"/>
    <p:sldId id="744" r:id="rId247"/>
    <p:sldId id="745" r:id="rId248"/>
    <p:sldId id="747" r:id="rId249"/>
    <p:sldId id="748" r:id="rId250"/>
    <p:sldId id="749" r:id="rId251"/>
    <p:sldId id="457" r:id="rId252"/>
    <p:sldId id="458" r:id="rId253"/>
    <p:sldId id="459" r:id="rId254"/>
    <p:sldId id="460" r:id="rId255"/>
    <p:sldId id="461" r:id="rId256"/>
    <p:sldId id="538" r:id="rId257"/>
    <p:sldId id="539" r:id="rId258"/>
    <p:sldId id="738" r:id="rId259"/>
    <p:sldId id="739" r:id="rId260"/>
    <p:sldId id="740" r:id="rId261"/>
    <p:sldId id="397" r:id="rId262"/>
  </p:sldIdLst>
  <p:sldSz cx="12192000" cy="6858000"/>
  <p:notesSz cx="6858000" cy="9144000"/>
  <p:custDataLst>
    <p:tags r:id="rId2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6" Type="http://schemas.openxmlformats.org/officeDocument/2006/relationships/tags" Target="tags/tag77.xml"/><Relationship Id="rId265" Type="http://schemas.openxmlformats.org/officeDocument/2006/relationships/tableStyles" Target="tableStyles.xml"/><Relationship Id="rId264" Type="http://schemas.openxmlformats.org/officeDocument/2006/relationships/viewProps" Target="viewProps.xml"/><Relationship Id="rId263" Type="http://schemas.openxmlformats.org/officeDocument/2006/relationships/presProps" Target="presProps.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18835" y="2955643"/>
            <a:ext cx="10982037" cy="960581"/>
          </a:xfrm>
          <a:prstGeom prst="rect">
            <a:avLst/>
          </a:prstGeom>
        </p:spPr>
        <p:txBody>
          <a:bodyPr anchor="b">
            <a:normAutofit/>
          </a:bodyPr>
          <a:lstStyle>
            <a:lvl1pPr algn="ctr">
              <a:defRPr sz="5400">
                <a:solidFill>
                  <a:schemeClr val="bg1"/>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1524000" y="456262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00363" y="1191491"/>
            <a:ext cx="10954327" cy="4985472"/>
          </a:xfrm>
        </p:spPr>
        <p:txBody>
          <a:bodyPr/>
          <a:lstStyle>
            <a:lvl1pPr marL="0" indent="0">
              <a:lnSpc>
                <a:spcPct val="120000"/>
              </a:lnSpc>
              <a:buNone/>
              <a:defRPr>
                <a:latin typeface="微软雅黑" panose="020B0503020204020204" pitchFamily="34" charset="-122"/>
                <a:ea typeface="微软雅黑" panose="020B0503020204020204" pitchFamily="34" charset="-122"/>
              </a:defRPr>
            </a:lvl1pPr>
            <a:lvl2pPr marL="6858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2pPr>
            <a:lvl3pPr marL="11430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3pPr>
            <a:lvl4pPr marL="16002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4pPr>
            <a:lvl5pPr marL="20574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fld>
            <a:endParaRPr lang="zh-CN" altLang="en-US"/>
          </a:p>
        </p:txBody>
      </p:sp>
      <p:sp>
        <p:nvSpPr>
          <p:cNvPr id="7" name="标题占位符 1"/>
          <p:cNvSpPr>
            <a:spLocks noGrp="1"/>
          </p:cNvSpPr>
          <p:nvPr>
            <p:ph type="title"/>
          </p:nvPr>
        </p:nvSpPr>
        <p:spPr>
          <a:xfrm>
            <a:off x="1507833" y="198875"/>
            <a:ext cx="10425548" cy="595457"/>
          </a:xfrm>
          <a:prstGeom prst="rect">
            <a:avLst/>
          </a:prstGeom>
        </p:spPr>
        <p:txBody>
          <a:bodyPr vert="horz" lIns="91440" tIns="45720" rIns="91440" bIns="45720" rtlCol="0" anchor="ctr">
            <a:noAutofit/>
          </a:bodyPr>
          <a:lstStyle>
            <a:lvl1pPr>
              <a:defRPr sz="3200">
                <a:solidFill>
                  <a:schemeClr val="bg1"/>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F20A87C-BEAD-445A-A33C-CCCE78C6DE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0A87C-BEAD-445A-A33C-CCCE78C6DEC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2646D-2AE8-4F62-862B-87FA182BDA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kern="1200">
          <a:solidFill>
            <a:srgbClr val="FA7D0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dirty="0">
                <a:solidFill>
                  <a:srgbClr val="000000"/>
                </a:solidFill>
                <a:latin typeface="华文中宋" panose="02010600040101010101" pitchFamily="2" charset="-122"/>
                <a:ea typeface="华文中宋" panose="02010600040101010101" pitchFamily="2" charset="-122"/>
              </a:rPr>
              <a:t>第</a:t>
            </a:r>
            <a:r>
              <a:rPr lang="zh-CN" altLang="en-US" sz="6000" dirty="0">
                <a:solidFill>
                  <a:srgbClr val="000000"/>
                </a:solidFill>
              </a:rPr>
              <a:t>一</a:t>
            </a:r>
            <a:r>
              <a:rPr lang="zh-CN" altLang="en-US" sz="6000" dirty="0">
                <a:solidFill>
                  <a:srgbClr val="000000"/>
                </a:solidFill>
                <a:latin typeface="华文中宋" panose="02010600040101010101" pitchFamily="2" charset="-122"/>
                <a:ea typeface="华文中宋" panose="02010600040101010101" pitchFamily="2" charset="-122"/>
              </a:rPr>
              <a:t>章 著作权的客体 </a:t>
            </a:r>
            <a:endParaRPr lang="zh-CN" altLang="en-US" sz="6000" dirty="0">
              <a:solidFill>
                <a:srgbClr val="00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6" y="936264"/>
            <a:ext cx="6149130" cy="4985472"/>
          </a:xfrm>
        </p:spPr>
        <p:txBody>
          <a:bodyPr>
            <a:normAutofit fontScale="85000" lnSpcReduction="10000"/>
          </a:bodyPr>
          <a:lstStyle/>
          <a:p>
            <a:pPr algn="just"/>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原告洪福远、邓春香诉称：原告洪福远创作完成的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作品，发表在</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月贵州人民出版社出版的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福远蜡染艺术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中。洪福远曾将该涉案作品的使用权（蜡染上使用除外）转让给原告邓春香，由邓春香维护著作财产权。被告贵州五福坊食品有限公司（以下简称五福坊公司）以促销为目的，擅自在其销售的商品上裁切性地使用了洪福远的上述画作。原告认为被告侵犯了洪福远的署名权和邓春香的著作财产权，请求法院判令：被告就侵犯著作财产权赔偿邓春香经济损失</a:t>
            </a:r>
            <a:r>
              <a:rPr lang="en-US" altLang="zh-CN" sz="2000" dirty="0">
                <a:solidFill>
                  <a:prstClr val="black"/>
                </a:solidFill>
                <a:latin typeface="黑体" panose="02010609060101010101" pitchFamily="49" charset="-122"/>
                <a:ea typeface="黑体" panose="02010609060101010101" pitchFamily="49" charset="-122"/>
              </a:rPr>
              <a:t>20</a:t>
            </a:r>
            <a:r>
              <a:rPr lang="zh-CN" altLang="en-US" sz="2000" dirty="0">
                <a:solidFill>
                  <a:prstClr val="black"/>
                </a:solidFill>
                <a:latin typeface="黑体" panose="02010609060101010101" pitchFamily="49" charset="-122"/>
                <a:ea typeface="黑体" panose="02010609060101010101" pitchFamily="49" charset="-122"/>
              </a:rPr>
              <a:t>万元；被告停止使用涉案图案，销毁涉案包装盒及产品册页；被告就侵犯洪福远著作人身权刊登声明赔礼道歉。</a:t>
            </a:r>
            <a:endParaRPr lang="zh-CN" altLang="en-US" sz="2000" dirty="0">
              <a:solidFill>
                <a:prstClr val="black"/>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47800" y="936264"/>
            <a:ext cx="3835083" cy="5170983"/>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739106" y="1415671"/>
            <a:ext cx="8713787" cy="4026657"/>
          </a:xfrm>
        </p:spPr>
        <p:txBody>
          <a:bodyPr vert="horz" wrap="square" lIns="91440" tIns="45720" rIns="91440" bIns="45720" rtlCol="0" anchor="t" anchorCtr="0">
            <a:normAutofit/>
          </a:bodyPr>
          <a:lstStyle/>
          <a:p>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在本案中，被告针对原告的删帖和禁言行为，实质上是拒绝为原告提供网络信息存储空间的行为。原告虽然对自己的作品享有发表权，但这种权利是原告对自身作品享有的权利，无权要求他人为作品的发表积极作为，换言之，被告不负有向原告提供网络信息存储空间的法定义务，而且，被告删帖和禁言的原因是原告的帖子不符合版块主题且重复发帖，其行为不违反论坛的相关规则。由于要求他人提供网络空间不属于发表权的权利范围，故被告对原告进行删帖和禁言的行为并未侵犯原告的发表权。</a:t>
            </a:r>
            <a:endPar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69128" y="1232263"/>
            <a:ext cx="8988925" cy="4729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二、署名权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署名权是表明作者身份，在作品上署名的权利。其内容一般认为包括下列几项：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）作者有权要求确认其作者身份。</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）作者有权决定在作品上署名的方式，如署真名、假名或者不署名等。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）作者有权禁止他人在自己的作品上署名。</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）署名权的内容还要求他人在使用作者的作品时，应当署上作者的姓名。</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我国著作权法规定，在一般情况下，使用他人的作品，应当指明作者姓名、作品名称；但是，当事人另有约定或者由于作品使用方式的特性无法指明的除外。</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p:cNvSpPr>
          <p:nvPr>
            <p:ph type="body" idx="4294967295"/>
          </p:nvPr>
        </p:nvSpPr>
        <p:spPr>
          <a:xfrm>
            <a:off x="1611108" y="1117833"/>
            <a:ext cx="8992575" cy="4622334"/>
          </a:xfrm>
        </p:spPr>
        <p:txBody>
          <a:bodyPr vert="horz" wrap="square" lIns="91440" tIns="45720" rIns="91440" bIns="45720" rtlCol="0" anchor="t" anchorCtr="0">
            <a:normAutofit/>
          </a:bodyPr>
          <a:lstStyle/>
          <a:p>
            <a:pPr marL="0" indent="0" algn="just">
              <a:lnSpc>
                <a:spcPct val="120000"/>
              </a:lnSpc>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案例</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20000"/>
              </a:lnSpc>
              <a:buNone/>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朵云轩、香港永成古玩拍卖有限公司约定于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月和</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9</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月在香港联合主办近代中国书画拍卖会。</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日，赵某与香港永成古玩拍卖有限公司签订</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出售委托书</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，委托拍卖有限公司拍卖署名吴冠中的画</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毛泽东肖像</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，拍卖日期</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27</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日等。同年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月上旬，拍卖有限公司将其征集和上海朵云轩提供的拍卖品总计</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382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件编印成</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，封面上载明：“永成古玩拍卖有限公司、上海朵云轩于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27</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日（星期三）下午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时</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分联合主办‘中国近代字画及古画拍卖会’”。</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中编号第</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231</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号图系一幅署名吴冠中的</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毛泽东肖像</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。拍卖公司除将</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向外界散发外，还给上海朵云轩</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50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册。拍卖会召开前夕，上海朵云轩将此</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赠送给上海有关单位和个人。 </a:t>
            </a:r>
            <a:endPar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descr="2625963083[1]"/>
          <p:cNvPicPr>
            <a:picLocks noChangeAspect="1"/>
          </p:cNvPicPr>
          <p:nvPr/>
        </p:nvPicPr>
        <p:blipFill>
          <a:blip r:embed="rId1"/>
          <a:stretch>
            <a:fillRect/>
          </a:stretch>
        </p:blipFill>
        <p:spPr>
          <a:xfrm>
            <a:off x="1630261" y="928235"/>
            <a:ext cx="4080503" cy="5529017"/>
          </a:xfrm>
          <a:prstGeom prst="rect">
            <a:avLst/>
          </a:prstGeom>
          <a:noFill/>
          <a:ln w="9525">
            <a:noFill/>
          </a:ln>
        </p:spPr>
      </p:pic>
      <p:sp>
        <p:nvSpPr>
          <p:cNvPr id="4" name="文本框 3"/>
          <p:cNvSpPr txBox="1"/>
          <p:nvPr/>
        </p:nvSpPr>
        <p:spPr>
          <a:xfrm>
            <a:off x="6481237" y="1105179"/>
            <a:ext cx="4337108" cy="4354205"/>
          </a:xfrm>
          <a:prstGeom prst="rect">
            <a:avLst/>
          </a:prstGeom>
          <a:noFill/>
        </p:spPr>
        <p:txBody>
          <a:bodyPr wrap="square">
            <a:spAutoFit/>
          </a:bodyPr>
          <a:lstStyle/>
          <a:p>
            <a:pPr algn="just" eaLnBrk="1" hangingPunct="1">
              <a:lnSpc>
                <a:spcPct val="140000"/>
              </a:lnSpc>
              <a:buNone/>
            </a:pPr>
            <a:r>
              <a:rPr lang="en-US" altLang="zh-CN" dirty="0"/>
              <a:t>        </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月中旬，原告吴冠中获悉上述情况后认为，自己从未画过</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毛泽东肖像</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。于是，吴冠中委托他人向有关部门反映，设法制止对该画的拍卖。 拍卖有限公司接到上海朵云轩转告的通知意见后，当即请香港有关专家对此作品进行了鉴定，从创造特点等方面进行了分析，认为吴冠中称假的理由不能成立，同时确认此作品创造于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1966</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年而非</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1962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endPar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Grp="1"/>
          </p:cNvSpPr>
          <p:nvPr>
            <p:ph type="body" idx="4294967295"/>
          </p:nvPr>
        </p:nvSpPr>
        <p:spPr>
          <a:xfrm>
            <a:off x="1759591" y="1184944"/>
            <a:ext cx="9041934" cy="4488111"/>
          </a:xfrm>
        </p:spPr>
        <p:txBody>
          <a:bodyPr vert="horz" wrap="square" lIns="91440" tIns="45720" rIns="91440" bIns="45720" rtlCol="0" anchor="t" anchorCtr="0">
            <a:noAutofit/>
          </a:bodyPr>
          <a:lstStyle/>
          <a:p>
            <a:pPr marL="0" indent="0" algn="just">
              <a:lnSpc>
                <a:spcPct val="160000"/>
              </a:lnSpc>
              <a:buNone/>
            </a:pPr>
            <a:r>
              <a:rPr lang="en-US" altLang="zh-CN" sz="2000" dirty="0">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1993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月下旬，上海朵云轩专家赴香港参加拍卖工作。同年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日下午，由拍卖有限公司和上海朵云轩联合主办的中国近代字画及古画拍卖会在香港九龙海城大酒店举行，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52.8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万港元成交，其中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万港元为拍卖人所得佣金。</a:t>
            </a:r>
            <a:endParaRPr lang="en-US" altLang="zh-CN" sz="2000" dirty="0">
              <a:latin typeface="黑体" panose="02010609060101010101" pitchFamily="49" charset="-122"/>
              <a:ea typeface="黑体" panose="02010609060101010101" pitchFamily="49" charset="-122"/>
            </a:endParaRPr>
          </a:p>
          <a:p>
            <a:pPr marL="0" indent="0" algn="just">
              <a:lnSpc>
                <a:spcPct val="160000"/>
              </a:lnSpc>
              <a:buNone/>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1994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日，中华人民共和国公安部根据吴冠中所在单位</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中央工艺美术学院的要求，对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图录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的署名是否吴冠中亲笔书写作出鉴定 ，认定其并非吴冠中亲笔所写。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1994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日，吴冠中以上海朵云轩、拍卖有限公司侵害其著作权为由向法院提起诉讼。 </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60000"/>
              </a:lnSpc>
              <a:buNone/>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p:cNvSpPr>
          <p:nvPr>
            <p:ph type="body" idx="4294967295"/>
          </p:nvPr>
        </p:nvSpPr>
        <p:spPr>
          <a:xfrm>
            <a:off x="1679195" y="1199626"/>
            <a:ext cx="8681209" cy="4896375"/>
          </a:xfrm>
        </p:spPr>
        <p:txBody>
          <a:bodyPr vert="horz" wrap="square" lIns="91440" tIns="45720" rIns="91440" bIns="45720" rtlCol="0" anchor="t" anchorCtr="0">
            <a:normAutofit fontScale="92500"/>
          </a:bodyPr>
          <a:lstStyle/>
          <a:p>
            <a:pPr marL="0" indent="0" algn="just">
              <a:lnSpc>
                <a:spcPct val="150000"/>
              </a:lnSpc>
              <a:buNone/>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一审法院意见：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本案讼争的画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，落款非原告吴冠中署名，是一幅假冒吴冠中署名的美术作品。两被告拍卖书画的行为是一种包括征集书画、刊印发行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图录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及实际竞拍清帐的一系列行为。两被告在获知原告对该画提出异议，且无确凿证据证明该作品系原告所作，落款非原告本人署名的情况下，仍将该画投入竞拍出售，获取利益，属于出售假冒他人署名美术作品的侵犯著作权行为。上海朵云轩和拍卖有限公司不听劝阻，执意联合拍卖假冒吴冠中署名的美术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画的行为，共同严重侵犯吴冠中的著作权，造成其物质和精神损害，应当承担停止侵害、消除影响、公开赠礼道歉、赔偿损失的连带民事责任。</a:t>
            </a:r>
            <a:br>
              <a:rPr lang="zh-CN" altLang="en-US" dirty="0"/>
            </a:b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26129" y="1040489"/>
            <a:ext cx="8858774" cy="4985472"/>
          </a:xfrm>
        </p:spPr>
        <p:txBody>
          <a:bodyPr>
            <a:normAutofit/>
          </a:bodyPr>
          <a:lstStyle/>
          <a:p>
            <a:pPr>
              <a:lnSpc>
                <a:spcPct val="140000"/>
              </a:lnSpc>
            </a:pPr>
            <a:r>
              <a:rPr lang="zh-CN" altLang="en-US" sz="2000" dirty="0">
                <a:latin typeface="黑体" panose="02010609060101010101" pitchFamily="49" charset="-122"/>
                <a:ea typeface="黑体" panose="02010609060101010101" pitchFamily="49" charset="-122"/>
              </a:rPr>
              <a:t>二审法院意见：</a:t>
            </a:r>
            <a:endParaRPr lang="en-US" altLang="zh-CN" sz="2000" dirty="0">
              <a:latin typeface="黑体" panose="02010609060101010101" pitchFamily="49" charset="-122"/>
              <a:ea typeface="黑体" panose="02010609060101010101" pitchFamily="49" charset="-122"/>
            </a:endParaRPr>
          </a:p>
          <a:p>
            <a:pPr algn="just">
              <a:lnSpc>
                <a:spcPct val="140000"/>
              </a:lnSpc>
            </a:pPr>
            <a:r>
              <a:rPr lang="zh-CN" altLang="en-US" sz="2000" dirty="0">
                <a:latin typeface="黑体" panose="02010609060101010101" pitchFamily="49" charset="-122"/>
                <a:ea typeface="黑体" panose="02010609060101010101" pitchFamily="49" charset="-122"/>
              </a:rPr>
              <a:t>    公民在其作品上的署名权受法律保护，同时，法律禁止制作、出售假冒他人署名的美术作品。本案讼争作品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毛泽东肖像</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，落款非吴冠中署名，是一幅假冒吴冠中署名的美术作品。在二审庭审期间，公安部第二研究所研究员詹楚才出庭作证，详细阐述了对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毛泽东肖像</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画署名的鉴定经过和结论。上诉人上海朵云轩与原审被告拍卖有限公司在依协议联合主办的拍卖活动中公开拍卖了假冒吴冠中亲笔署名的美术作品，共同构成了对吴冠中著作权的侵害。</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44456" y="1295242"/>
            <a:ext cx="8988925"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三、修改权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修改权是自己修改或者授权他人修改作品的权利。修改，是对作品内容作局部的变更以及文字、用语的修正。不同于改编，后者是指在不改变作品基本内容的情况下，改变作品的表达形式或者用途。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修改权是作者的专属权利。修改与否，怎么修改以及是否授权他人修改，都应根据作者的意愿。作者是自然人的，死亡后，其继承人不能继承行使。视为作者的法人或者其他组织变更、终止后，其权利义务的承受人也不能行使修改权。但是，有些情况下，比如通过合同约定，原作本人无法对作品进行修改，出于社会利益的需要，修改权可以由他人代为行使。</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1581617" y="964734"/>
            <a:ext cx="9558963" cy="5201174"/>
          </a:xfrm>
        </p:spPr>
        <p:txBody>
          <a:bodyPr vert="horz" wrap="square" lIns="91440" tIns="45720" rIns="91440" bIns="45720" rtlCol="0" anchor="t" anchorCtr="0">
            <a:normAutofit fontScale="92500"/>
          </a:bodyPr>
          <a:lstStyle/>
          <a:p>
            <a:pPr algn="just">
              <a:lnSpc>
                <a:spcPct val="16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1999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日，原告沈家和与被告北京出版社签订图书出版合同，约定沈家和将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正阳门外</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坤伶</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戏神</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闺梦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卷的中文本专有使用权授予北京出版社。</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日，被告将出版样书交予原告。原告发现被告出版的这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本书中，被告未经原告同意，对原告的作品进行了大量修改和删减，使原告的系列小说前后风格不一致，丧失了作为长篇京味小说应有的特色。这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本书还存在大量的错字、漏字，出版质量低劣。原告就此与被告联系，要求被告作出解释和处理。同年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日被告承诺，对库存书不再销售、集中销毁，校改后保证质量，并向原告致歉。但直至</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日，原告发现上述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仍在市场销售，被告并未履行自己的承诺。被告的行为不仅违反了合同的约定，还严重侵犯了原告享有的保护作品完整权和修改权，在读者中造成了不良影响，毁坏了原告作为京味小说作家的声誉。故原告向法院起诉要求对方承担相应民事责任。</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p:cNvSpPr>
            <a:spLocks noGrp="1"/>
          </p:cNvSpPr>
          <p:nvPr>
            <p:ph idx="1"/>
          </p:nvPr>
        </p:nvSpPr>
        <p:spPr>
          <a:xfrm>
            <a:off x="1526243" y="1057013"/>
            <a:ext cx="9139513" cy="4997043"/>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小说的风格体现在小说表现的内容、历史背景，作者描述的手法和他的整体文风中，并不唯一体现在小说的遣词用字上。被告北京出版社根据合同的授权，以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现代汉语词典</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为依据，对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闺梦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戏神</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坤伶</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本书的部分文字进行修改，没有改变原告沈家和所主张的京味小说风格。上述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中存在的差错，也不足以导致小说风格的变化。故沈家和认为北京出版社的修改改变了其作品的京味风格、侵犯了其享有的保护作品完整权和修改权，理由不能成立。沈家和虽主张双方曾口头约定对上述作品的修改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北京土语词典</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为依据，但北京出版社不予认可，沈家和又不能提供相应的证据，故对该主张不予支持。</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6463" y="1032100"/>
            <a:ext cx="10078228" cy="4985472"/>
          </a:xfrm>
        </p:spPr>
        <p:txBody>
          <a:bodyPr>
            <a:normAutofit/>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法院经审理查明：原告洪福远从事蜡染艺术设计创作多年，先后被文化部授予“中国十大民间艺术家”“非物质文化遗产保护工作先进个人”等荣誉称号。</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月其创作完成的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作品发表在贵州人民出版社出版的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福远蜡染艺术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中，该作品借鉴了传统蜡染艺术的自然纹样和几何纹样的特征，色彩以靛蓝为主，描绘了一幅花、鸟共生的和谐图景。但该作品对鸟的外形进行了补充，对鸟的眼睛、嘴巴丰富了线条，使得鸟图形更加传神，对鸟的脖子、羽毛融入了作者个人的独创，使得鸟图形更为生动，对中间的铜鼓纹花也融合了作者自己的构思而有别于传统的蜡染艺术图案。</a:t>
            </a:r>
            <a:r>
              <a:rPr lang="en-US" altLang="zh-CN" sz="2000" dirty="0">
                <a:solidFill>
                  <a:prstClr val="black"/>
                </a:solidFill>
                <a:latin typeface="黑体" panose="02010609060101010101" pitchFamily="49" charset="-122"/>
                <a:ea typeface="黑体" panose="02010609060101010101" pitchFamily="49" charset="-122"/>
              </a:rPr>
              <a:t>2010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日，原告洪福远与原告邓春香签订</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作品使用权转让合同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，合同约定洪福远将涉案作品的使用权（蜡染上使用除外）转让给邓春香，由邓春香维护受让权利范围内的著作财产权。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071684"/>
            <a:ext cx="8988925" cy="33441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四、保护作品完整权 </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保护作品完整权是指保护作品不受歪曲、篡改的权利。保护作品完整权包括两个方面的内容：其一，作品本身遭受了改动；其二，作品本身并未改变，但对作品进行了其他使用，从而损害了作者的名誉与声望。如果作品本身没有遭受改动，在认定某行为是否侵犯了保护作品完整权时，应当以该行为损害了作者的名誉或者声望为要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071684"/>
            <a:ext cx="8988925" cy="51518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四、保护作品完整权 （续）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按照我国著作权法和其他国家的惯例，下述情况不应认为侵害了作者的修改权和保护作品完整权：</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出版者为刊载需要，对作品作文字性修改、删节；</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为教学目的不得已对作品的用词、用语所作的改动；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著作权人许可他人将作品摄制成电影作品和以摄制电影的方法创作的作品的，视为已同意对其作品进行必要的改动；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建筑物的所有人或管理人为了改建、修缮、扩建建筑物而进行的必要改动；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为计算机硬件的正常运转或者为版本升级而对计算机软件所作的必要改动；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被许可使用人在未改变主题的情况下，对美术作品、摄影作品载体尺寸、大小进行的改动；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按照作品的性质、使用目的或者按照诚信原则不得已对作品进行的其他改动。</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内容占位符 2"/>
          <p:cNvSpPr>
            <a:spLocks noGrp="1"/>
          </p:cNvSpPr>
          <p:nvPr>
            <p:ph idx="1"/>
          </p:nvPr>
        </p:nvSpPr>
        <p:spPr>
          <a:xfrm>
            <a:off x="1552386" y="971026"/>
            <a:ext cx="9277801" cy="4708322"/>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1995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月，林奕拍摄了反映海关人员缉私风采的彩色摄影作品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跳帮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，作品画面为海关缉私警察跳跃走私船船帮实施缉私行动的情景。同年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月，该摄影作品入选浙江省台州市椒江摄影工作者协会举办的国庆摄影展览，并公开展出。后该幅作品在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走向二十一世纪的中国海关</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大型画册中刊登，作品下方配有“用忠贞和正义锻造的利箭射向罪恶，使走私分子胆战心惊。图为海关海上缉私队员在‘跳帮’”的文字，画册摄影者集体署名中有林奕的署名。</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p:cNvSpPr>
            <a:spLocks noGrp="1"/>
          </p:cNvSpPr>
          <p:nvPr>
            <p:ph idx="1"/>
          </p:nvPr>
        </p:nvSpPr>
        <p:spPr>
          <a:xfrm>
            <a:off x="1631950" y="1065402"/>
            <a:ext cx="8928100" cy="5030598"/>
          </a:xfrm>
        </p:spPr>
        <p:txBody>
          <a:bodyPr vert="horz" wrap="square" lIns="91440" tIns="45720" rIns="91440" bIns="45720" rtlCol="0" anchor="t" anchorCtr="0">
            <a:normAutofit/>
          </a:bodyPr>
          <a:lstStyle/>
          <a:p>
            <a:pPr algn="just">
              <a:lnSpc>
                <a:spcPct val="150000"/>
              </a:lnSpc>
              <a:spcBef>
                <a:spcPts val="0"/>
              </a:spcBef>
              <a:defRPr/>
            </a:pPr>
            <a:r>
              <a:rPr lang="zh-CN" altLang="en-US" sz="2400" dirty="0"/>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日，中国新闻社从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走向二十一世纪的中国海关</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画册中，复制了林奕的上述作品，用于其编辑出版的第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封面，并在照片画面中自上而下配写了“私破海关、腐败重创中国海关大门、危机中年、地盗战、娱乐圈是个什么圈”等文章标题，在照片右上方印制了一个反转倒置的中国海关关徽图案。中国新闻社将载有林奕作品的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封面与该刊物其他期刊封面组合设计，制作成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的征订广告宣传页画面，在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B</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版第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页“履历”栏目、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版第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页征订广告页、</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年征订广告单页和中文双月刊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商之旅</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页</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征订广告页上使用。</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p:cNvSpPr>
            <a:spLocks noGrp="1"/>
          </p:cNvSpPr>
          <p:nvPr>
            <p:ph idx="1"/>
          </p:nvPr>
        </p:nvSpPr>
        <p:spPr>
          <a:xfrm>
            <a:off x="1552491" y="991998"/>
            <a:ext cx="9087018" cy="4874004"/>
          </a:xfrm>
        </p:spPr>
        <p:txBody>
          <a:bodyPr vert="horz" wrap="square" lIns="91440" tIns="45720" rIns="91440" bIns="45720" rtlCol="0" anchor="t" anchorCtr="0">
            <a:normAutofit/>
          </a:bodyPr>
          <a:lstStyle/>
          <a:p>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原告林奕诉称：中国新闻社未经其准许，连续擅自盗用、歪曲、篡改我的摄影作品，并以营利为目的，将前述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总封套作为首幅，复制成征订广告宣传品广为散发。中国新闻社实施前述行为后，我受到了社会各界人士、单位领导、同事的严厉指责，他们认为我是故意投稿，恶意损毁海关形象，由此对我造成的影响至今不能消除，我的工作、生活、精神受到巨大损害。中国新闻社的行为侵犯了我的著作权，也侵犯了我的名誉权。故请求法院判令中国新闻社停止侵害，销毁、收回所有侵权作品、宣传品；在全国范围内公开赔礼道歉、消除不良影响；赔偿其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万元，包括支付稿酬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万元、侵权获利</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万元、精神损害赔偿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万元；赔偿律师费、差旅费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万元；承担全部诉讼费用。</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内容占位符 2"/>
          <p:cNvSpPr>
            <a:spLocks noGrp="1"/>
          </p:cNvSpPr>
          <p:nvPr>
            <p:ph idx="1"/>
          </p:nvPr>
        </p:nvSpPr>
        <p:spPr>
          <a:xfrm>
            <a:off x="1703389" y="1031846"/>
            <a:ext cx="8950629" cy="5064154"/>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林奕作为该摄影作品的作者，其依法享有彩色摄影作品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跳帮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著作权。中国新闻社未经林奕许可，在其编辑出版的刊物封面上，擅自使用林奕的摄影作品，未给作者林奕署名；在明知作品的主题反映的是海关人员的英勇无畏精神的情况下，为达到自己的使用目的，却在刊物封面上配印与作品主题相反的图案和文字，突出了海关腐败的内容，这种使用严重歪曲、篡改了林奕的创作本意，而且，该刊物封面多次在其刊物广告页上刊登。中国新闻社的行为侵犯了林奕对作品所享有的署名权、保护作品完整权、使用权以及获得报酬的权利，中国新闻社理应承担侵权责任，停止侵权，向林奕公开赔礼道歉，赔偿损失。</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2187220"/>
            <a:ext cx="8102956" cy="188057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按照我国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条第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款的规定，著作财产权包括复制权、发行权、出租权、展览权、表演权、放映权、广播权、信息网络传播权、摄制权、改编权、翻译权、汇编权，除此之外还规定了一个兜底条款。 </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51373" y="885723"/>
            <a:ext cx="9404503"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一、复制权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按照我国著作权法的解释，复制权是指即以印刷、复印、拓印、录音、录像、翻录、翻拍、数字化等方式将作品制作一份或者多份的权利。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常见的复制行为包括以下类型：</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）从平面到平面的复制，如印刷、复印、拓印、录音、录像、翻录、翻拍等。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）从无载体到有载体的复制，如将口述作品进行录音。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）从立体到平面的复制，如对雕塑作品进行拍摄并且该拍摄行为无独创性。</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）从立体到立体的复制，如完全按照一建筑作品、建筑作品的模型建造另一建筑物，对雕塑进行放大或者缩小。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广义的复制还包括以不同于作品原有形式而再现作品的行为，如按照工程设计图、产品设计图等图形作品进行施工或者制造产品。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69129" y="1064410"/>
            <a:ext cx="9122537"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二、发行权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发行权是指即以出售或者赠与方式向公众提供作品的原件或者复制件的权利。发行权的行使往往与复制权的行使联系在一起。复制是为了发行，发行是复制的必然结果。在我国，复制和发行共同构成了出版。</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我国著作权法规定的发行权主要有以下几个特点：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）发行作品的方式为出售、赠与方式；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）发行的对象为不特定的公众；</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）发行的对象包括作品的原件和复制件。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06789" y="1302516"/>
            <a:ext cx="9122537" cy="33441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二、发行权（续）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与发行权密切相连的是“发行权穷尽”原则，“发行权穷尽”原则又称为“首次销售”原则，其基本含义是指著作权人将作品的原件或复制件提供给公众后，著作权人即失去了对这些原件或复制品的控制权，他人可以自由地再次出售，而不构成对著作权人的侵权。德国、美国、奥地利等国著作权法对此都有规定。我国著作权法对此虽没有明文规定，但应作如此解释。</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19075" y="1300548"/>
            <a:ext cx="9739619" cy="4487856"/>
          </a:xfrm>
        </p:spPr>
        <p:txBody>
          <a:bodyPr>
            <a:normAutofit/>
          </a:bodyPr>
          <a:lstStyle/>
          <a:p>
            <a:pPr algn="just">
              <a:lnSpc>
                <a:spcPct val="150000"/>
              </a:lnSpc>
            </a:pPr>
            <a:r>
              <a:rPr lang="zh-CN" altLang="en-US" sz="2000" dirty="0">
                <a:solidFill>
                  <a:prstClr val="black"/>
                </a:solidFill>
                <a:latin typeface="黑体" panose="02010609060101010101" pitchFamily="49" charset="-122"/>
                <a:ea typeface="黑体" panose="02010609060101010101" pitchFamily="49" charset="-122"/>
              </a:rPr>
              <a:t>    被告五福坊公司委托第三人今彩公司进行产品的品牌市场形象策划设计服务，包括进行产品包装及配套设计、产品手册以及促销宣传品的设计等。根据第三人今彩公司的设计服务，五福坊公司在其生产销售的产品贵州辣子鸡、贵州小米渣、贵州猪肉干的外包装礼盒的左上角、右下角使用了蜡染花鸟图案和如意图案边框。洪福远认为五福坊公司使用了其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一方面侵犯了洪福远的署名权，割裂了作者与作品的联系，另一方面侵犯了邓春香的著作财产权。经比对查明，五福坊公司生产销售的上述三种产品外包装礼盒和产品手册上使用的蜡染花鸟图案与洪福远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作品，在鸟与花图形的结构造型、线条的取舍与排列上一致，只是图案的底色和线条的颜色存在差别。</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矩形 1"/>
          <p:cNvSpPr/>
          <p:nvPr/>
        </p:nvSpPr>
        <p:spPr>
          <a:xfrm>
            <a:off x="1371191" y="880860"/>
            <a:ext cx="9870057" cy="50985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eaLnBrk="1" fontAlgn="auto" hangingPunct="1">
              <a:lnSpc>
                <a:spcPct val="150000"/>
              </a:lnSpc>
              <a:spcBef>
                <a:spcPts val="0"/>
              </a:spcBef>
              <a:spcAft>
                <a:spcPts val="0"/>
              </a:spcAft>
              <a:buClrTx/>
              <a:buNone/>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eaLnBrk="1" fontAlgn="auto" hangingPunct="1">
              <a:lnSpc>
                <a:spcPct val="150000"/>
              </a:lnSpc>
              <a:spcBef>
                <a:spcPts val="0"/>
              </a:spcBef>
              <a:spcAft>
                <a:spcPts val="0"/>
              </a:spcAft>
              <a:buClrTx/>
              <a:buNone/>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国家体育场有限责任公司（以下简称国家体育场公司）诉称：北京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年奥林匹克运动会主会场国家体育场（又称“鸟巢”）于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日竣工验收，原告是该建筑作品的著作权人。此外，原告还是</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国家体育场夜景图</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图形作品和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国家体育场模型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模型作品的著作权人。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月以来，原告发现，市场上开始出现由第一被告监制，第二被告生产，第三被告销售的“盛放鸟巢”烟花产品。上述烟花产品模仿了“鸟巢”的独特艺术特征，剽窃了原告的创作智慧，违反了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日修正的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中华人民共和国著作权法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（以下简称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条第（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）项和第（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）项、第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条第（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）项的规定，已构成对原告著作权的严重侵害，被告亦因此获得巨大不正当利益。据此，请求人民法院判令被告：（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）立即停止对原告著作权的侵犯；（</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）在全国性报纸上公开声明，向原告赔礼道歉，消除影响；（</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）赔偿原告经济损失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a:t>
            </a:r>
            <a:endParaRPr lang="zh-CN"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图片 1" descr="鸟巢烟花1.jpg"/>
          <p:cNvPicPr>
            <a:picLocks noChangeAspect="1"/>
          </p:cNvPicPr>
          <p:nvPr/>
        </p:nvPicPr>
        <p:blipFill>
          <a:blip r:embed="rId1"/>
          <a:stretch>
            <a:fillRect/>
          </a:stretch>
        </p:blipFill>
        <p:spPr>
          <a:xfrm>
            <a:off x="1582723" y="922788"/>
            <a:ext cx="5080000" cy="3378200"/>
          </a:xfrm>
          <a:prstGeom prst="rect">
            <a:avLst/>
          </a:prstGeom>
          <a:noFill/>
          <a:ln w="9525">
            <a:noFill/>
          </a:ln>
        </p:spPr>
      </p:pic>
      <p:pic>
        <p:nvPicPr>
          <p:cNvPr id="143363" name="图片 2" descr="鸟巢烟花2.jpg"/>
          <p:cNvPicPr>
            <a:picLocks noChangeAspect="1"/>
          </p:cNvPicPr>
          <p:nvPr/>
        </p:nvPicPr>
        <p:blipFill>
          <a:blip r:embed="rId2"/>
          <a:stretch>
            <a:fillRect/>
          </a:stretch>
        </p:blipFill>
        <p:spPr>
          <a:xfrm>
            <a:off x="6763391" y="2930410"/>
            <a:ext cx="4643437" cy="3482975"/>
          </a:xfrm>
          <a:prstGeom prst="rect">
            <a:avLst/>
          </a:prstGeom>
          <a:noFill/>
          <a:ln w="9525">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内容占位符 2"/>
          <p:cNvSpPr>
            <a:spLocks noGrp="1"/>
          </p:cNvSpPr>
          <p:nvPr>
            <p:ph idx="1"/>
          </p:nvPr>
        </p:nvSpPr>
        <p:spPr>
          <a:xfrm>
            <a:off x="1539670" y="870897"/>
            <a:ext cx="9751911" cy="6150688"/>
          </a:xfrm>
        </p:spPr>
        <p:txBody>
          <a:bodyPr vert="horz" wrap="square" lIns="91440" tIns="45720" rIns="91440" bIns="45720" rtlCol="0" anchor="t" anchorCtr="0">
            <a:normAutofit/>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建筑物或者构筑物能够作为作品受到保护，是因为它们具有独立于其实用功能的艺术美感，反映了建筑设计师独特的建筑美学观点与创造力，缺乏独创性或者没有任何艺术美感的建筑物或者构筑物并不是建筑作品。本案中，原告主张其对北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年奥林匹克运动会主会场国家体育场享有建筑作品的著作权。从形式上看，国家体育场属于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著作权法实施条例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所指的建筑物，与此同时，其所采用的钢桁架交织围绕碗状建筑外观形象，空间结构科学简洁，建筑和结构完整统一，设计新颖，结构独特，具备了独立于该建筑物实用功能之外的艺术美感，体现出相当水准的独创性，因此，可以认定国家体育场属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著作权法实施条例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所指称的建筑作品。根据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国家体育场设计服务合同书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的约定，原告已经取得了国家体育场建筑作品的著作财产权，其所享有的上述权利应依法得到保护。</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内容占位符 2"/>
          <p:cNvSpPr>
            <a:spLocks noGrp="1"/>
          </p:cNvSpPr>
          <p:nvPr>
            <p:ph idx="1"/>
          </p:nvPr>
        </p:nvSpPr>
        <p:spPr>
          <a:xfrm>
            <a:off x="1506115" y="1006677"/>
            <a:ext cx="9634465" cy="5284905"/>
          </a:xfrm>
        </p:spPr>
        <p:txBody>
          <a:bodyPr vert="horz" wrap="square" lIns="91440" tIns="45720" rIns="91440" bIns="45720" rtlCol="0" anchor="t" anchorCtr="0">
            <a:normAutofit fontScale="92500" lnSpcReduction="20000"/>
          </a:bodyPr>
          <a:lstStyle/>
          <a:p>
            <a:pPr algn="just">
              <a:lnSpc>
                <a:spcPct val="150000"/>
              </a:lnSpc>
            </a:pPr>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对建筑作品著作权的保护，主要是对建筑作品所体现出的独立于其实用功能之外的艺术美感的保护，因此，在没有合理使用等合法依据的情况下，未经建筑作品著作权人许可，以剽窃、复制、发行等方式对建筑作品所体现出的艺术美感加以不当使用、损害著作权人合法权益的行为，构成对建筑作品著作权的侵犯。“盛放鸟巢”烟花产品外形呈椭圆形，中部镂空，且在整体造型、长宽比例、钢架结构、色调线条搭配、火炬等方面采用了与国家体育场外观相同或者近似的设计，较为全面地体现出国家体育场建筑作品所采用的钢桁架交织围绕碗状结构的独创性特征，构成了对国家体育场建筑作品的高度模仿，系对国家体育场建筑作品独创性智力成果的再现，与国家体育场构成实质性相似。对“盛放鸟巢”烟花产品的制造和销售，构成对国家体育场建筑作品的复制和发行。如上所述，对建筑作品著作权的保护，主要是对建筑作品所体现出的独立于其实用功能之外的艺术美感的保护，只要未经权利人许可，对建筑作品所体现出的艺术美感加以不当使用，即构成对建筑作品著作权的侵犯，而不论此种使用是使用在著作权法意义上的作品中，还是工业产品中，亦即不受所使用载体的限制。</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内容占位符 2"/>
          <p:cNvSpPr>
            <a:spLocks noGrp="1"/>
          </p:cNvSpPr>
          <p:nvPr>
            <p:ph idx="1"/>
          </p:nvPr>
        </p:nvSpPr>
        <p:spPr>
          <a:xfrm>
            <a:off x="1703387" y="1278621"/>
            <a:ext cx="8785225" cy="4300757"/>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日独立创作完成了“春雪楼阁图”陶瓷作品，依法享有著作权。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日，原告发现被告在其经营场所销售仿冒的“春雪楼阁图”陶瓷产品，其行为严重侵犯了原告的著作权。故诉至法院要求判令被告：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、立即停止侵权、销毁仿冒“春雪楼阁图”的陶瓷制品；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景德镇日报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上公开向原告赔礼道歉；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、赔偿原告经济损失及合理开支共计人民币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、本案诉讼费由被告承担。</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内容占位符 2"/>
          <p:cNvSpPr>
            <a:spLocks noGrp="1"/>
          </p:cNvSpPr>
          <p:nvPr>
            <p:ph idx="1"/>
          </p:nvPr>
        </p:nvSpPr>
        <p:spPr>
          <a:xfrm>
            <a:off x="1602722" y="914400"/>
            <a:ext cx="9353301" cy="5555567"/>
          </a:xfrm>
        </p:spPr>
        <p:txBody>
          <a:bodyPr vert="horz" wrap="square" lIns="91440" tIns="45720" rIns="91440" bIns="45720" rtlCol="0" anchor="t" anchorCtr="0">
            <a:normAutofit/>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是美术作品“春雪楼阁图”的作者，依法对该作品享有著作权。将被控侵权产品与原告“春雪楼阁图”美术作品相比，除底色略有不同外，树木、房屋、人物的排列结构以及组合效果等方面均相近似。因此，被告未经原告许可，生产、销售被控侵权产品的行为侵犯了原告对“春雪楼阁图”美术作品所享有的著作权，依法应当承担停止侵权、赔偿损失的民事责任。鉴于原告未能举证证明其因侵权行为而遭受的实际损失或者被告因侵权所获得的利益，故本院综合考虑涉案作品类型、被告主观过错程度、侵权行为的性质以及原告为制止侵权行为所支付的合理开支等因素酌情判定。关于原告要求被告赔礼道歉的诉讼请求，因赔礼道歉是在人身权受到侵害的情况下所采取的救济方式，而在本案中并不涉及对原告人身权的侵害，故本院对原告的该项诉讼请求不予支持。</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28162" y="1809053"/>
            <a:ext cx="7984889"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三、出租权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出租权，是指有偿许可他人临时使用视听作品、计算机软件的原件或者复制件的权利。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出租权的对象仅仅是视听作品、计算机软件、包含作品的录音制品，对于其他对象，著作权人不能享有出租权。但是邻接权中的录音录像制品也享有出租权；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计算机软件不是出租的主要标的，软件著作权人不能对其享有出租权。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52352" y="1358025"/>
            <a:ext cx="8630842"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四、展览权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展览权是指公开陈列美术作品、摄影作品的原件或者复制件的权利，日本称之为展示权，我国台湾地区称之为公开展示权。所谓展览，就是公开陈列和展示。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在我国，展览权的对象限于美术作品和摄影作品，与德国、日本相同。</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展览权一般由著作权人享有。但是，根据我国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18</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条的规定，美术作品原件所有权的转移，虽然不影响著作权人的其他权利，但是作品原件的展览权却转移给原件的所有人。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内容占位符 2"/>
          <p:cNvSpPr>
            <a:spLocks noGrp="1"/>
          </p:cNvSpPr>
          <p:nvPr>
            <p:ph idx="1"/>
          </p:nvPr>
        </p:nvSpPr>
        <p:spPr>
          <a:xfrm>
            <a:off x="1573228" y="943062"/>
            <a:ext cx="9248570" cy="4971876"/>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原告经授权在中国大陆境内享有“哆啦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梦”等形象的著作权权益及对侵犯“哆啦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梦”等形象的行为进行诉讼等权利。</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2014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月间，原告发现被告玉长城公司经营管理的位于富阳市春秋北路</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XXX</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号富阳玉长城商业广场大量使用“哆啦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形象的模型进行商业活动，该卡通模型由被告升美公司提供。两被告的行为严重侵犯了原告的合法权益，给原告造成了重大损失，为维护原告的合法权益，故诉至法院，请求判令：一、被告升美公司将使用的“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梦”模型予以销毁；二、两被告在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法制日报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发表声明，澄清事实，消除影响；三、两被告共同赔偿原告经济损失人民币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以下币种相同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)500000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元，律师费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内容占位符 2"/>
          <p:cNvSpPr>
            <a:spLocks noGrp="1"/>
          </p:cNvSpPr>
          <p:nvPr>
            <p:ph idx="1"/>
          </p:nvPr>
        </p:nvSpPr>
        <p:spPr>
          <a:xfrm>
            <a:off x="1548059" y="880843"/>
            <a:ext cx="9634465" cy="5796633"/>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中国与日本均为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伯尔尼保护文学和艺术作品公约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的成员国，日本公民的作品受我国著作权法保护。在被告未提供相反证据的情况下，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珍藏版超长篇哆啦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大雄在海底鬼岩城堡</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藤子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·F·</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不二雄大全集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上署名的藤子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·F·</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不二雄即为上述两本漫画书籍的作者。藤子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·F·</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不二雄首次以线条勾勒出憨态可掬的“哆啦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的猫型机器人，体现了作者的匠心独运与绘画技巧，其通过手工绘制而形成的视觉图像，结合线条、轮廓以及阴影的运用形成特定化、固定化的卡通形象造型，已不再停留于抽象的概念或者思想，具有艺术性、独创性和可复制性，符合我国著作权法规定的作品的构成要件，属于美术作品，应当受到我国著作权法的保护。至于电视剧</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梦”卡通形象造型，因其与漫画中的造型并无二致，仅从造型的颜色上由黑白变化为彩色，故不构成新的作品，可归结为同一美术作品。需要指出的是，本案中所指的“哆啦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梦”模型，并非</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中华人民共和国著作权法实施条例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中定义的根据物体的形状和结构按照一定比例制成的模型作品，而是将“哆啦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梦”卡通形象造型的美术作品从平面到立体进行复制而成的立体复制件。</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184" y="1015322"/>
            <a:ext cx="10246007" cy="4985472"/>
          </a:xfrm>
        </p:spPr>
        <p:txBody>
          <a:bodyPr>
            <a:normAutofit lnSpcReduction="10000"/>
          </a:bodyPr>
          <a:lstStyle/>
          <a:p>
            <a:pPr>
              <a:lnSpc>
                <a:spcPct val="170000"/>
              </a:lnSpc>
            </a:pPr>
            <a:r>
              <a:rPr lang="zh-CN" altLang="en-US" sz="2000" dirty="0">
                <a:solidFill>
                  <a:prstClr val="black"/>
                </a:solidFill>
                <a:latin typeface="黑体" panose="02010609060101010101" pitchFamily="49" charset="-122"/>
                <a:ea typeface="黑体" panose="02010609060101010101" pitchFamily="49" charset="-122"/>
              </a:rPr>
              <a:t>    本案所涉原告洪福远的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画作中两只鸟尾部重合，中间采用铜鼓纹花连接而展示对称的美感，而这些正是传统蜡染艺术的自然纹样和几何纹样的主题特征，根据本案现有证据，可以认定涉案作品显然借鉴了传统蜡染艺术的表达方式，创作灵感直接来源于黄平革家蜡染背扇图案。但涉案作品对鸟的外形进行了补充，对鸟的眼睛、嘴巴丰富了线条，对鸟的脖子、羽毛</a:t>
            </a:r>
            <a:r>
              <a:rPr lang="zh-CN" altLang="en-US" sz="2000" dirty="0">
                <a:solidFill>
                  <a:srgbClr val="FF0000"/>
                </a:solidFill>
                <a:latin typeface="黑体" panose="02010609060101010101" pitchFamily="49" charset="-122"/>
                <a:ea typeface="黑体" panose="02010609060101010101" pitchFamily="49" charset="-122"/>
              </a:rPr>
              <a:t>融入了作者个人的独创</a:t>
            </a:r>
            <a:r>
              <a:rPr lang="zh-CN" altLang="en-US" sz="2000" dirty="0">
                <a:solidFill>
                  <a:prstClr val="black"/>
                </a:solidFill>
                <a:latin typeface="黑体" panose="02010609060101010101" pitchFamily="49" charset="-122"/>
                <a:ea typeface="黑体" panose="02010609060101010101" pitchFamily="49" charset="-122"/>
              </a:rPr>
              <a:t>，使得鸟图形更为传神生动，对中间的铜鼓纹花也融合了作者的构思而有别于传统的蜡染艺术图案。根据著作权法实施条例第二条“著作权法所称作品，是指文学、艺术和科学领域内具有独创性并能以某种有形形式复制的智力成果”的规定，本案所涉原告洪福远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画作</a:t>
            </a:r>
            <a:r>
              <a:rPr lang="zh-CN" altLang="en-US" sz="2000" dirty="0">
                <a:solidFill>
                  <a:srgbClr val="FF0000"/>
                </a:solidFill>
                <a:latin typeface="黑体" panose="02010609060101010101" pitchFamily="49" charset="-122"/>
                <a:ea typeface="黑体" panose="02010609060101010101" pitchFamily="49" charset="-122"/>
              </a:rPr>
              <a:t>属于传统蜡染艺术作品的衍生作品，是对传统蜡染艺术作品的传承与创新，符合著作权法保护的作品特征，在洪福远具有独创性的范围内受著作权法的保护。</a:t>
            </a:r>
            <a:endParaRPr lang="zh-CN" altLang="en-US" sz="20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内容占位符 2"/>
          <p:cNvSpPr>
            <a:spLocks noGrp="1"/>
          </p:cNvSpPr>
          <p:nvPr>
            <p:ph idx="1"/>
          </p:nvPr>
        </p:nvSpPr>
        <p:spPr>
          <a:xfrm>
            <a:off x="1598395" y="956345"/>
            <a:ext cx="9626075" cy="5148044"/>
          </a:xfrm>
        </p:spPr>
        <p:txBody>
          <a:bodyPr vert="horz" wrap="square" lIns="91440" tIns="45720" rIns="91440" bIns="45720" rtlCol="0" anchor="t" anchorCtr="0">
            <a:normAutofit/>
          </a:bodyPr>
          <a:lstStyle/>
          <a:p>
            <a:pPr algn="just"/>
            <a:r>
              <a:rPr lang="zh-CN" altLang="en-US" sz="2400" dirty="0"/>
              <a:t>      </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玉长城公司未经原告许可，以推广其商场活动为目的，在富阳市春秋北路</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XXX</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号富阳玉长城商业广场公开陈列哆啦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梦卡通模型道具</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60</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个及其他模型</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个，供公众观赏、合影，其中的哆啦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梦模型道具所使用的卡通形象造型与原告主张保护的卡通形象造型构成实质性相似，侵害了“哆啦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形象造型美术作品的展览权。根据双方签订的租赁合同可知，升美公司对其出租的涉案模型道具会被用于公开展示亦是明知的，但其仍向玉长城公司提供涉案模型道具，构成帮助侵权，应对玉长城公司展览涉案模型道具造成的损害后果承担连带赔偿责任。至于升美公司是否构成侵害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美术作品的复制权，本院认为，涉案的模型道具系升美公司提供，其辩称模型道具来源于其朋友，但却无法提供其朋友的姓名、地址、联系方式等信息，结合升美公司的经营范围中包含道具设计、制作，本院认为涉案模型道具系其制作具有高度盖然性，原告主张其侵犯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梦美术作品的复制权于法有据，本院予以支持。</a:t>
            </a:r>
            <a:endPar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43733" y="1364784"/>
            <a:ext cx="8791130" cy="426751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五、表演权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表演权是指公开表演作品以及用各种手段公开播送作品的表演的权利。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“公开表演作品”也被称为活表演、现场表演或者直接表演，是指演员直接或者借助技术设备以声音、表情、动作公开再现作品。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“用各种手段公开播送作品的表演”指的是机械表演，是指借助录音机、录像机等技术设备将自然人的表演公开传播，即以机械方式传播作品的表演。</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机械表演既不包括广播电台和电视台的无线播放，也不包括电影作品的放映，前者属于作品的广播权，后者属于作品的放映权。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5184" y="1325460"/>
            <a:ext cx="9851725" cy="4381719"/>
          </a:xfrm>
        </p:spPr>
        <p:txBody>
          <a:bodyPr>
            <a:normAutofit/>
          </a:bodyPr>
          <a:lstStyle/>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表演权可通过如下方式加以行使：</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授权他人以各种方式公开表演其作品；</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授权他人表演其作品并将表演通过电台或电视台即时或择时传播；</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授权他人表演其作品并将表演录制成录音录像作品予以复制发行；</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作品的表演被制成录音录像作品发行以后，该复制件的购买人对其进行商业性利用的行为；</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将表演录音录像复制件用来出租的行为。</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0614" y="922320"/>
            <a:ext cx="9970026" cy="5013360"/>
          </a:xfrm>
          <a:prstGeom prst="rect">
            <a:avLst/>
          </a:prstGeom>
        </p:spPr>
        <p:txBody>
          <a:bodyPr wrap="square">
            <a:spAutoFit/>
          </a:bodyPr>
          <a:lstStyle/>
          <a:p>
            <a:pPr algn="just">
              <a:lnSpc>
                <a:spcPct val="150000"/>
              </a:lnSpc>
              <a:defRPr/>
            </a:pPr>
            <a:r>
              <a:rPr lang="en-US" altLang="zh-CN"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陈涛于</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2002</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月接受他人口头委托，为电视连续剧</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金粉世家</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的主题歌</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填词。三宝音乐工作室录制了陈涛作词、三宝作曲、沙宝亮演唱的歌曲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，并将其用作电视连续剧主题歌。沙宝亮是现代力量公司的签约歌手。</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月前，现代力量公司制作了歌曲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，其中的音乐部分直接复制了三宝音乐工作室录制的歌曲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，画面为演唱者沙宝亮。此后，现代力量公司制作了</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专辑和同名磁带，其中收录了三宝音乐工作室录制的歌曲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和磁带中附带的彩页上印有</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的歌词。上述行为，现代力量公司未曾取得陈涛的许可，亦未向陈涛支付报酬。</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9</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日，沙宝亮在金鹰节上演唱了陈涛作词的歌曲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18</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日，沙宝亮在服装节上再次演唱了陈涛作词的歌曲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。于是，陈涛将现代力量公司及沙宝亮告上法庭，要求沙宝亮立即停止侵权行为，未经许可不得再演唱歌曲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；现代力量公司立即停止侵权行为，停止销售有歌曲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的专辑</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；沙宝亮和现代力量公司赔礼道歉，消除影响，并赔偿损失</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a:t>
            </a:r>
            <a:endPar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内容占位符 2"/>
          <p:cNvSpPr>
            <a:spLocks noGrp="1"/>
          </p:cNvSpPr>
          <p:nvPr>
            <p:ph idx="1"/>
          </p:nvPr>
        </p:nvSpPr>
        <p:spPr>
          <a:xfrm>
            <a:off x="1703387" y="947955"/>
            <a:ext cx="9579806" cy="5122877"/>
          </a:xfrm>
        </p:spPr>
        <p:txBody>
          <a:bodyPr vert="horz" wrap="square" lIns="91440" tIns="45720" rIns="91440" bIns="45720" rtlCol="0" anchor="t" anchorCtr="0">
            <a:normAutofit fontScale="92500"/>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现代力量公司组织沙宝亮进行表演，制作完成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，其中使用了陈涛的歌词，该使用行为未取得陈涛的许可、亦未支付报酬，侵害了陈涛享有的著作权，现代力量公司应承担停止侵权行为、赔偿经济损失的法律责任。现代力量公司主张，制作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未取得任何收益，亦未向表演者沙宝亮支付报酬，属于著作权法规定的无须取得著作权人的许可、亦无须支付报酬的情况。对此，本院认为，现代力量公司制作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的目的在于配合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音乐专辑</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及磁带进行宣传，应属于商业行为，现代力量公司的该项上诉主张不具有事实依据，本院不予支持。现代力量公司系被控侵权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的制作人，沙宝亮作为现代力量公司的签约歌手，接受该公司工作安排参加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的表演，其不应对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造成侵害他人著作权的后果承担法律责任。原审法院认定沙宝亮对此承担连带责任不妥，本院予以纠正。</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内容占位符 2"/>
          <p:cNvSpPr>
            <a:spLocks noGrp="1"/>
          </p:cNvSpPr>
          <p:nvPr>
            <p:ph idx="1"/>
          </p:nvPr>
        </p:nvSpPr>
        <p:spPr>
          <a:xfrm>
            <a:off x="1468496" y="1149292"/>
            <a:ext cx="9554637" cy="4955098"/>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现代力量公司在其制作的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歌曲专辑</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和同名磁带中，收录了三宝音乐工作室制作的歌曲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和磁带附带的彩页上印有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歌词，该行为未取得陈涛的许可，亦未支付报酬，侵害了陈涛享有的复制权和获得报酬权。现代力量公司应就此承担停止涉案侵权行为、赔偿经济损失的民事责任。现代力量公司提出，其使用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歌曲的母带制作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音乐专辑的行为已取得曲作者三宝及录音制作者三宝音乐工作室的授权，且词、曲是无法分割使用的合作作品，因此无须再征得词作者陈涛的许可。对此，本院认为，歌曲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由词、曲两部分组成，词、曲作者对各自创作的部分分别享有著作权，在表现形式上，歌曲的词、曲亦可以单独使用。据此，现代力量公司提出的歌曲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是不可分割使用的合作作品的上诉主张，缺乏事实依据，本院不予支持。</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内容占位符 2"/>
          <p:cNvSpPr>
            <a:spLocks noGrp="1"/>
          </p:cNvSpPr>
          <p:nvPr>
            <p:ph idx="1"/>
          </p:nvPr>
        </p:nvSpPr>
        <p:spPr>
          <a:xfrm>
            <a:off x="1816769" y="1428225"/>
            <a:ext cx="9164419" cy="4001549"/>
          </a:xfrm>
        </p:spPr>
        <p:txBody>
          <a:bodyPr vert="horz" wrap="square" lIns="91440" tIns="45720" rIns="91440" bIns="45720" rtlCol="0" anchor="t" anchorCtr="0">
            <a:normAutofit/>
          </a:bodyPr>
          <a:lstStyle/>
          <a:p>
            <a:pPr algn="just"/>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我国著作权法规定，演出组织者组织演出，由该组织者取得著作权人许可，并支付报酬。演出组织者的组织表演行为与被表演作品的著作权人具有直接的利害关系。本案中，沙宝亮虽在案外人组织的金鹰节、服装节上演唱了陈涛作词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但就该表演行为征得著作权人许可的责任在于涉案演出的组织单位。原审法院认定沙宝亮就其在金鹰节、服装节上使用陈涛的歌词进行表演的行为未取得陈涛许可，侵犯了陈涛所享有的表演权，法律依据不足。沙宝亮提出的应由演出组织者就表演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的行为承担责任的上诉主张，本院予以支持。</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内容占位符 2"/>
          <p:cNvSpPr>
            <a:spLocks noGrp="1"/>
          </p:cNvSpPr>
          <p:nvPr>
            <p:ph idx="1"/>
          </p:nvPr>
        </p:nvSpPr>
        <p:spPr>
          <a:xfrm>
            <a:off x="1655980" y="1090794"/>
            <a:ext cx="9291652" cy="4676411"/>
          </a:xfrm>
        </p:spPr>
        <p:txBody>
          <a:bodyPr vert="horz" wrap="square" lIns="91440" tIns="45720" rIns="91440" bIns="45720" rtlCol="0" anchor="t" anchorCtr="0">
            <a:normAutofit fontScale="92500"/>
          </a:bodyPr>
          <a:lstStyle/>
          <a:p>
            <a:pPr>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判决如下：</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一、维持北京市朝阳区人民法院（</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）朝民初字第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23918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号民事判决第二项，即未经陈涛许可，北京现代力量文化发展有限公司不得使用陈涛作词的歌曲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二、撤销北京市朝阳区人民法院（</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）朝民初字第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23918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号民事判决第一、三、四、五、六、七项；</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三、北京现代力量文化发展有限公司于本判决生效之日起十日内就制作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的行为赔偿陈涛经济损失人民币四千元；</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四、北京现代力量文化发展有限公司于本判决生效之日起十日内就制作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专辑和同名磁带的行为赔偿陈涛经济损失人民币八千元；</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五、驳回陈涛的其他诉讼请求。</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1006616"/>
            <a:ext cx="9122537" cy="51908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六、放映权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放映权是指通过放映机、幻灯机等技术设备公开再现美术、摄影、视听作品等的权利。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关于放映权的适用对象，各个国家规定的不完全一致。我国与德国的规定较为相似，其适用范围包括视听作品、美术和摄影等能够放映的其他作品。但是，很多国家和地区规定，放映权仅适用于视听作品，如英国、美国、意大利、西班牙、日本、我国台湾地区等。</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放映权与表演权不同，表演权是公开表演作品和播送作品的表演的权利。其第二项内容强调的是作品的“表演”。而放映电影等不是表演作品，也不是播送作品的表演，因为电影等本身就是作品，放在表演权中不符合逻辑的要求，所以我国、德国、日本等将其规定为一项独立的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内容占位符 2"/>
          <p:cNvSpPr>
            <a:spLocks noGrp="1"/>
          </p:cNvSpPr>
          <p:nvPr>
            <p:ph idx="1"/>
          </p:nvPr>
        </p:nvSpPr>
        <p:spPr>
          <a:xfrm>
            <a:off x="1631950" y="1107347"/>
            <a:ext cx="9391184" cy="4988654"/>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二审法院认为，根据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广播电视管理条例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第三十九条关于境外电影必须经国务院广播电视行政部门审查批准的规定和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电影管理条例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二十四条关于未经国务院广播电影电视行政部门的电影审查机构审查通过的电影片不得发行、放映、进口、出口的规定，美亚公司未按上述规定办理相关播放审查手续，不能在民事授权范围内积极行使相关著作财产权。但上述规定系我国为保护出版管理秩序而制定的具有行政管理性质的规定，这并不影响著作权人享有在其权利受到侵害时请求法院保护的权利。根据我国著作权法的相关规定，著作权自作品创作完成之日起产生，无须履行其他行政审查或审批手续。符合法定条件的境外电影作品受我国著作权法保护，峨眉公司未提交证据证明案涉电影的内容存在淫秽、迷信等违法之处，峨眉公司应当承担侵权赔偿责任。综上，二审法院判决驳回上诉，维持原判。</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2297" y="860763"/>
            <a:ext cx="9935615" cy="5548426"/>
          </a:xfrm>
        </p:spPr>
        <p:txBody>
          <a:bodyPr>
            <a:normAutofit fontScale="92500" lnSpcReduction="10000"/>
          </a:bodyPr>
          <a:lstStyle/>
          <a:p>
            <a:pPr>
              <a:lnSpc>
                <a:spcPct val="150000"/>
              </a:lnSpc>
            </a:pPr>
            <a:r>
              <a:rPr lang="zh-CN" altLang="en-US" sz="2000" dirty="0">
                <a:solidFill>
                  <a:prstClr val="black"/>
                </a:solidFill>
                <a:latin typeface="黑体" panose="02010609060101010101" pitchFamily="49" charset="-122"/>
                <a:ea typeface="黑体" panose="02010609060101010101" pitchFamily="49" charset="-122"/>
              </a:rPr>
              <a:t>    根据著作权法实施条例第四条第九项“美术作品，是指绘画、书法、雕塑等以线条、色彩或者其他方式构成的有审美意义的平面或者立体的造型艺术作品”的规定，绘画作品主要是以线条、色彩等方式构成的有审美意义的平面造型艺术作品。经过庭审比对，本案所涉产品贵州辣子鸡等包装礼盒和产品手册中使用的花鸟图案与涉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画作，在鸟与花图形的结构造型、线条的取舍与排列上一致，只是图案的底色和线条的颜色存在差别，就比对的效果来看图案的底色和线条的颜色差别已然成为侵权的掩饰手段而已，并非独创性的智力劳动；第三人今彩公司主张其设计、使用在五福坊公司产品包装礼盒和产品手册中的作品创作于</a:t>
            </a:r>
            <a:r>
              <a:rPr lang="en-US" altLang="zh-CN" sz="2000" dirty="0">
                <a:solidFill>
                  <a:prstClr val="black"/>
                </a:solidFill>
                <a:latin typeface="黑体" panose="02010609060101010101" pitchFamily="49" charset="-122"/>
                <a:ea typeface="黑体" panose="02010609060101010101" pitchFamily="49" charset="-122"/>
              </a:rPr>
              <a:t>2006</a:t>
            </a:r>
            <a:r>
              <a:rPr lang="zh-CN" altLang="en-US" sz="2000" dirty="0">
                <a:solidFill>
                  <a:prstClr val="black"/>
                </a:solidFill>
                <a:latin typeface="黑体" panose="02010609060101010101" pitchFamily="49" charset="-122"/>
                <a:ea typeface="黑体" panose="02010609060101010101" pitchFamily="49" charset="-122"/>
              </a:rPr>
              <a:t>年，但其没有提交任何证据可以佐证，而洪福远的涉案作品于</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年发表在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福远蜡染艺术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一书中，且书中画作直接注明了作品创作日期为</a:t>
            </a:r>
            <a:r>
              <a:rPr lang="en-US" altLang="zh-CN" sz="2000" dirty="0">
                <a:solidFill>
                  <a:prstClr val="black"/>
                </a:solidFill>
                <a:latin typeface="黑体" panose="02010609060101010101" pitchFamily="49" charset="-122"/>
                <a:ea typeface="黑体" panose="02010609060101010101" pitchFamily="49" charset="-122"/>
              </a:rPr>
              <a:t>2003</a:t>
            </a:r>
            <a:r>
              <a:rPr lang="zh-CN" altLang="en-US" sz="2000" dirty="0">
                <a:solidFill>
                  <a:prstClr val="black"/>
                </a:solidFill>
                <a:latin typeface="黑体" panose="02010609060101010101" pitchFamily="49" charset="-122"/>
                <a:ea typeface="黑体" panose="02010609060101010101" pitchFamily="49" charset="-122"/>
              </a:rPr>
              <a:t>年，由此可以认定洪福远的涉案作品创作并发表在先。在五福坊公司生产、销售涉案产品之前，洪福远即发表了涉案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五福坊公司有机会接触到原告的作品。据此，可以认定第三人今彩公司有抄袭洪福远涉案作品的故意，五福坊公司在生产、销售涉案产品包装礼盒和产品手册中部分使用原告的作品，侵犯了原告对涉案绘画美术作品的复制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794332"/>
            <a:ext cx="9122537"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七、广播权 </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广播权是指以有线或者无线方式公开传播或者转播作品，以及通过扩音器或者其他传送符号、声音、图像的类似工具向公众传播广播的作品的权利，但不包括著作权法第十条第十二项（信息网络传播权）规定的权利。广播权又称为播放权，但由于播放主要是通过广播形式的传播，所以一般称之为广播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广播权包括几层内容：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）以无线方式公开广播或者传播作品，一般是指通过无线电台、电视台或者其他无线方式传播；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）将电台、电视台广播的作品通过有线方式传播或者转播；</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）通过扩音器等工具传播电台、电视台广播的作品。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4729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八、信息网络传播权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信息网络传播权是指以有线或者无线方式向公众提供，使公众可以在其选定的时间和地点获得作品的权利。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与广播不同，信息网络传播使得公众可以在自己选定的时间和地点获得作品，这种获得作品的方式被称为交互式的，以区别于网络直播和转播行为。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“信息网络传播”不仅指通常理解的因特网，而且包括一切符合该项权利要件的电子环境下的网络，如一定条件下的局域网等。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“使公众可以在其个人选定的时间和地点获得作品”突出了与发行不同的三个特点：其一，个人获得作品不再受时间、地点的限制；其二，公众变被动为主动；其三，无须有作品的载体。</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内容占位符 2"/>
          <p:cNvSpPr>
            <a:spLocks noGrp="1"/>
          </p:cNvSpPr>
          <p:nvPr>
            <p:ph idx="1"/>
          </p:nvPr>
        </p:nvSpPr>
        <p:spPr>
          <a:xfrm>
            <a:off x="1686611" y="1102452"/>
            <a:ext cx="9521081" cy="4761453"/>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原告上海玄霆娱乐信息科技有限公司是“起点中文网”运营商。在本案诉讼前，原告与文字作品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的作者王钟（笔名：梦入神机）因著作权合同纠纷发生诉讼，并已有法院生效判决确认原告享有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的著作权。之后被告北京幻想纵横网络技术有限公司继续在其经营的纵横中文网上非法传播上述作品，并授权案外人中国移动通信集团浙江有限公司及上海畅声网络科技有限公司在手机阅读基地和畅听网上使用该小说。原告诉至上海市第二中级人民法院，请求判令被告停止侵权并赔偿损失及合理费用人民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1205.15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内容占位符 2"/>
          <p:cNvSpPr>
            <a:spLocks noGrp="1"/>
          </p:cNvSpPr>
          <p:nvPr>
            <p:ph idx="1"/>
          </p:nvPr>
        </p:nvSpPr>
        <p:spPr>
          <a:xfrm>
            <a:off x="1498835" y="1094064"/>
            <a:ext cx="9339742" cy="4669872"/>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被告未经许可在纵横中文网上传播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作品以及授权案外人中国移动通信集团浙江有限公司及上海畅声网络科技有限公司使用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作品的行为侵害了原告就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作品享有的作品信息网络传播权，应当承担停止侵权、赔偿损失的民事责任。由于有证据证明被告的获利超过了著作权法规定的法定赔偿数额的上限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万元，法院在法定赔偿最高限额之上酌情合理确定赔偿原告经济损失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万元及合理费用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万元。判决后，被告不服提起上诉。上海市高级人民法院经审理认为，原审判决认定事实清楚，适用法律正确，遂判决驳回上诉，维持原判。</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九、摄制权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摄制权也称为制片权，即以摄制视听作品的方法将作品固定在载体上的权利。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原则上，摄制权适用于一切作品，无论是文字作品，还是音乐作品、舞蹈作品。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一旦作品的作者与制片人签订合同，同意将其作品摄制成视听作品，在视听作品摄制完成后，作者除享有署名和获得报酬的权利外，其他权利归视听作品制片人享有。但是，作者对自己的创作部分，如电影作品的剧本、音乐等，仍享有独立的著作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十、改编权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改编权是指改变作品，创作出具有独创性的新作品的权利，它属于演绎权的范畴。</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改编作品一般是指在不改变原作基本内容的前提下，改变作品的用途和表现形式，创作出新的作品以满足不同的需要。改编的特点在于：</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）以原作为基础</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）改编须有新意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改编权不同于改编者权，改编权是著作权人对原作进行二度创作的权利。改编者权是改编者经过二度创作后基于新的作品而产生的权利。改编者将作品经再度创作赋予新的形式，改编者对这种新的形式享有新的著作权。</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内容占位符 2"/>
          <p:cNvSpPr>
            <a:spLocks noGrp="1"/>
          </p:cNvSpPr>
          <p:nvPr>
            <p:ph idx="1"/>
          </p:nvPr>
        </p:nvSpPr>
        <p:spPr>
          <a:xfrm>
            <a:off x="1598393" y="1006678"/>
            <a:ext cx="9298905" cy="5146355"/>
          </a:xfrm>
        </p:spPr>
        <p:txBody>
          <a:bodyPr vert="horz" wrap="square" lIns="91440" tIns="45720" rIns="91440" bIns="45720" rtlCol="0" anchor="t" anchorCtr="0">
            <a:normAutofit/>
          </a:bodyPr>
          <a:lstStyle/>
          <a:p>
            <a:pPr algn="just">
              <a:lnSpc>
                <a:spcPct val="160000"/>
              </a:lnSpc>
              <a:spcBef>
                <a:spcPts val="0"/>
              </a:spcBef>
              <a:defRPr/>
            </a:pPr>
            <a:r>
              <a:rPr lang="zh-CN" altLang="en-US" sz="2400" dirty="0">
                <a:solidFill>
                  <a:srgbClr val="FF0000"/>
                </a:solidFill>
              </a:rPr>
              <a:t> </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原告薛华克为摄影家，系中国摄影家协会会员；被告燕娅娅系油画专业创作者，所创作的油画曾多次入选全国性美术展览。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1997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月，薛华克个人摄影集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藏人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一书由中国摄影出版社出版，该书收录了其摄影作品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次仁卓玛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杂志</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期上刊登了燕娅娅的油画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（注明：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130cm×160cm</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月，燕娅娅油画作品集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娅娅山上的故事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一书亦收录了油画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（注明：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160×130cm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）。燕娅娅称该作品集是为配合其个人画展制作的画册，收录的作品系在画展上展出的作品。 </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dirty="0"/>
              <a:t>　　</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内容占位符 3"/>
          <p:cNvPicPr>
            <a:picLocks noGrp="1" noChangeAspect="1"/>
          </p:cNvPicPr>
          <p:nvPr>
            <p:ph idx="1"/>
          </p:nvPr>
        </p:nvPicPr>
        <p:blipFill>
          <a:blip r:embed="rId1"/>
          <a:srcRect/>
          <a:stretch>
            <a:fillRect/>
          </a:stretch>
        </p:blipFill>
        <p:spPr>
          <a:xfrm>
            <a:off x="1950719" y="945772"/>
            <a:ext cx="8921414" cy="5499823"/>
          </a:xfr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内容占位符 2"/>
          <p:cNvSpPr>
            <a:spLocks noGrp="1"/>
          </p:cNvSpPr>
          <p:nvPr>
            <p:ph idx="1"/>
          </p:nvPr>
        </p:nvSpPr>
        <p:spPr>
          <a:xfrm>
            <a:off x="1667669" y="1278622"/>
            <a:ext cx="9011516" cy="4535648"/>
          </a:xfrm>
        </p:spPr>
        <p:txBody>
          <a:bodyPr vert="horz" wrap="square" lIns="91440" tIns="45720" rIns="91440" bIns="45720" rtlCol="0" anchor="t" anchorCtr="0">
            <a:normAutofit/>
          </a:bodyPr>
          <a:lstStyle/>
          <a:p>
            <a:pPr algn="just"/>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次仁卓玛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进行比对，两幅作品表现的画面主体均为一名坐在房间内哺乳孩子的藏族妇女，二者在整体构图、场景布局、人物细微的姿势、神态、服饰特征以及物品摆放、光线明暗的处理等方面均相同，只是油画的画面较为模糊。薛华克诉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燕娅娅的油画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系擅自对其摄影作品进行的演绎，且燕娅娅还对上述油画进行展览、出版和拍卖，故侵犯了其改编权，要求燕娅娅停止侵权、赔礼道歉，赔偿其经济损失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万元，并要求翰海拍卖公司收回已拍卖成交的侵权作品、予以销毁。 </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内容占位符 2"/>
          <p:cNvSpPr>
            <a:spLocks noGrp="1"/>
          </p:cNvSpPr>
          <p:nvPr>
            <p:ph idx="1"/>
          </p:nvPr>
        </p:nvSpPr>
        <p:spPr>
          <a:xfrm>
            <a:off x="1527220" y="914400"/>
            <a:ext cx="10074754" cy="5612235"/>
          </a:xfrm>
        </p:spPr>
        <p:txBody>
          <a:bodyPr vert="horz" wrap="square" lIns="91440" tIns="45720" rIns="91440" bIns="45720" rtlCol="0" anchor="t" anchorCtr="0">
            <a:normAutofit fontScale="92500" lnSpcReduction="20000"/>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薛华克为涉案摄影作品的拍摄者，依法享有著作权。薛华克的摄影作品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次仁卓玛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和燕娅娅的油画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系以相同人物为创作对象的两种类型不同的作品，首先需要判断燕娅娅绘制涉案油画时是否参照了薛华克的摄影作品。通过对比，燕娅娅的油画与薛华克的摄影作品存在高度相似。燕娅娅为证明涉案油画系其独立创作仅提交了一幅草图，但该草图与涉案油画存在明显差异，标注的时间与其作品集中标注的涉案油画年份亦不相符，故对该证据及其上述辩称均不予采信。值得注意的是，与摄影依靠照相器材瞬间固定物体形象不同，油画的创作需要绘画者通过其眼睛观察创作对象后，再依靠其记忆和绘画技能将之在平面上表现，其创作过程耗时较长、不可能短时间完成。尽管二者在表现同一对象时，存在作品主题、表现内容相似的可能性，但在各自独立创作的情况下，由于创作过程、手段完全不同，二者很难达到涉案油画与涉案摄影作品如此高度的相似。且薛华克的摄影作品在先发表，燕娅娅创作涉案油画时有机会接触到该作品。综上，可以认定燕娅娅在绘制涉案油画时参照了薛华克的摄影作品。</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183" y="1082434"/>
            <a:ext cx="10329898" cy="4985472"/>
          </a:xfrm>
        </p:spPr>
        <p:txBody>
          <a:bodyPr/>
          <a:lstStyle/>
          <a:p>
            <a:pPr algn="just"/>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r>
              <a:rPr lang="zh-CN" altLang="en-US" sz="2400" dirty="0">
                <a:solidFill>
                  <a:prstClr val="black"/>
                </a:solidFill>
                <a:latin typeface="黑体" panose="02010609060101010101" pitchFamily="49" charset="-122"/>
                <a:ea typeface="黑体" panose="02010609060101010101" pitchFamily="49" charset="-122"/>
              </a:rPr>
              <a:t>    原告于</a:t>
            </a:r>
            <a:r>
              <a:rPr lang="en-US" altLang="zh-CN" sz="2400" dirty="0">
                <a:solidFill>
                  <a:prstClr val="black"/>
                </a:solidFill>
                <a:latin typeface="黑体" panose="02010609060101010101" pitchFamily="49" charset="-122"/>
                <a:ea typeface="黑体" panose="02010609060101010101" pitchFamily="49" charset="-122"/>
              </a:rPr>
              <a:t>2018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日首次在其微信公众号上发表文章</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影视娱乐行业司法大数据分析报告</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电影卷</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北京篇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（以下简称涉案文章），文章由文字作品和图形作品两部分构成。</a:t>
            </a:r>
            <a:r>
              <a:rPr lang="en-US" altLang="zh-CN" sz="2400" dirty="0">
                <a:solidFill>
                  <a:prstClr val="black"/>
                </a:solidFill>
                <a:latin typeface="黑体" panose="02010609060101010101" pitchFamily="49" charset="-122"/>
                <a:ea typeface="黑体" panose="02010609060101010101" pitchFamily="49" charset="-122"/>
              </a:rPr>
              <a:t>2018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日，被告经营的百家号平台上发布了被诉侵权文章，该文章内容与涉案文章基本一致，但删除了署名、引言、检索概况等部分。原告主张被告侵害其信息网络传播权和署名权，故诉至法院要求被告承担侵权责任。被告认为涉案文章是采用法律统计数据分析软件智能生成的报告，并非原告通过自己的智力劳动创造所得，不属于著作权法的保护范围。</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内容占位符 2"/>
          <p:cNvSpPr>
            <a:spLocks noGrp="1"/>
          </p:cNvSpPr>
          <p:nvPr>
            <p:ph idx="1"/>
          </p:nvPr>
        </p:nvSpPr>
        <p:spPr>
          <a:xfrm>
            <a:off x="1644666" y="1216403"/>
            <a:ext cx="9311356" cy="4915789"/>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认定燕娅娅系参照薛华克的摄影作品绘制涉案油画的前提下，判断燕娅娅是否构成侵权的关键就在于确定其是否使用了涉案摄影作品中具有独创性的表达。涉案摄影作品的独创性在于拍摄时对拍摄对象的选择、拍摄时机与角度的把握、拍摄技能的运用以及后期的编辑处理等，创作过程体现了薛华克个人的判断和思考。作为写实类作品，作品中所表现的人物仅为创作的题材，作品所呈现的画面形象才是该作品具有独创性的表达，也是其受到法律保护的部分。通过对比燕娅娅的涉案油画与薛华克的摄影作品，除作品类型不同外，二者所表现的人、物、场景的画面形象基本相同，表明燕娅娅在绘制涉案油画时不仅参照了薛华克作品的主题，还使用了薛华克作品中具有独创性的表达。</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内容占位符 2"/>
          <p:cNvSpPr>
            <a:spLocks noGrp="1"/>
          </p:cNvSpPr>
          <p:nvPr>
            <p:ph idx="1"/>
          </p:nvPr>
        </p:nvSpPr>
        <p:spPr>
          <a:xfrm>
            <a:off x="1741008" y="1241571"/>
            <a:ext cx="9156291" cy="4160940"/>
          </a:xfrm>
        </p:spPr>
        <p:txBody>
          <a:bodyPr vert="horz" wrap="square" lIns="91440" tIns="45720" rIns="91440" bIns="45720" rtlCol="0" anchor="t" anchorCtr="0">
            <a:normAutofit/>
          </a:bodyPr>
          <a:lstStyle/>
          <a:p>
            <a:pPr algn="just"/>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但由于创作方法不同，涉案油画的绘制需要燕娅娅通过对表现对象的观察、理解并借助绘画颜料和自身的绘画技能才能完成，绘画过程体现了其个人的构思和判断，且涉案油画与薛华克的摄影作品相比，二者在视觉上仍存在差异。因此，燕娅娅的涉案行为属于在不改变作品基本内容的前提下，将作品由摄影作品改变成油画的行为，构成了对薛华克摄影作品的改编。但燕娅娅改编薛华克的摄影作品，并未取得薛华克的许可，且燕娅娅还将改编后的油画作品用于展览、出版并对外拍卖，亦未向薛华克支付报酬，故侵犯了薛华克对涉案摄影作品享有的改编权，应当承担停止侵权、赔偿损失的法律责任。 </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十一、翻译权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翻译权是指将作品从一种语言文字转换成另一种语言文字的权利，如将中文译成外文或者少数民族文字。</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翻译是在原作的基础上进行再创作，但是翻译必须忠实于原作，不得侵犯原作的著作权。翻译权不适用于非自然语言之间的转换。</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翻译尽管是在他人已有作品的基础上进行的，但仍然需要翻译人的创作。无论是对原作的理解与判断，还是在完成新作品过程中的选择、取舍、组合等，都是一种独创性的劳动。因此，法律赋予翻译人对其表现形式以新的与原作同等的著作权。由于翻译毕竟是对已有作品的再创作，新作中凝结的是原作与二度创作的双重劳动，在权利上理应也包含着原作者与翻译者的双重利益。所以在保护翻译作者利益的同时，也要保护原作者的著作权。 </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十二、汇编权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汇编权是指将作品或者作品的片段通过选择或者编排，汇集成新作品的权利。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与改编不同，汇编并不改变被汇编作品的表现形式，只是为了某种目的将作品或作品的片段汇集起来。汇编成新作品，是指在选择或者编排上体现独创性，在整体上成为新作品，而不是指所编的原作品是新作品。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基于汇编权，著作权人可以自己汇编，也可以授权他人汇编并获得报酬，任何人未经著作权人许可而汇编其作品或作品的片段的，除法律另有规定以外，均构成侵权。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（一）注释权：注释权是指作者自己对作品注释或者授权他人注释的权利。只有受著作权法保护的作品才享有注释权。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（二）整理权：整理权是指作者自己整理或者授权他人整理作品的权利。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（三）按照设计图进行施工的权利：我国著作权法上的复制权的内容是狭义的，不包括从平面到立体的再现。但是，</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伯尔尼公约</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明文规定，保护建筑物及其建筑设计图。按照公约关于复制权的内容，依照工程设计图、产品设计图进行施工也构成复制权规制的内容。为与公约保持一致，我国著作权法赋予工程设计图、产品设计图作者按照设计图进行施工的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（四）技术措施的保护：技术措施是权利人在数字技术与网络环境下采用的，有效控制他人接触和破坏其控制领域的设备、产品或方法。</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并不是所有的技术措施都可以受到法律的保护。</a:t>
            </a:r>
            <a:r>
              <a:rPr kumimoji="0" lang="en-GB"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WCT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规定，权利人采用的技术措施如果要得到法律保护，必须具备两个条件：第一，这些措施是用来保护著作权和邻接权的；第二，这些措施是有效的。</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我国著作权法把规避技术措施的行为确定为侵权行为，但并没有把权利人制止规避技术措施的利益上升为“权利”。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611417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（五）权利管理信息的保护 ：权利管理信息是指标示作品、作品的作者、作品的其他权利人或者关于使用作品期限和条件的信息，以及代表这些信息的代码。</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世界知识产权组织版权条约</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条规定，破坏权利管理信息的行为主要包括：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删除、改动权利管理信息的行为；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b.</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发行、进口、广播、向公众传播权利管理信息已经被擅自删除或者改动的作品或者作品复制件的行为；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c.</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提供或者散布虚假权利管理信息的行为。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48</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条仅规定了上述三种情况的第一种情况，而对第二、三种情况未予规定。我国著作权法把删除、改变权利管理信息的行为确定为侵权行为，但并没有把权利人制止这种行为的利益上升为“权利”。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28825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（六）追续权：</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追续权指的是美术、摄影作品的原件或者文字、音乐作品的手稿首次转让后，作者或者其继承人、受遗赠人对原件或者手稿的所有人通过拍卖方式转售该原件或者手稿享有分享收益的权利。但我国著作权法中并未规定这一权利。</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著作权的保护期</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1737277"/>
            <a:ext cx="9122537" cy="463684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条规定，作者的署名权、修改权、保护作品完整权的保护期不受限制。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自然人的作品：其发表权的保护期为作者终生加死后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年，截止于作者死亡后的第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日。作者生前未发表的作品，如果作者未明确表示不发表，作者死亡后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年内，其发表权可由继承人或者受遗赠人行使；没有继承人又无受遗赠人的，由作品原件的合法所有人行使。</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法人或者其他组织的作品、著作权（署名权除外）由法人或者其他组织享有的职务作品、电影作品和以类似摄制电影的方法创作的作品以及摄影作品：发表权的保护期为</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年，截止于作品首次发表后第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日，但作品自创作完成后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年内未发表的，不再保护。</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一、著作人身权的保护期</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67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著作权的保护期</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1737277"/>
            <a:ext cx="9122537" cy="509851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自然人的作品：其著作财产权的保护期为作者终生及其死后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年，截止于作者死亡后第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日；如果是合作作品，期间截止于最后死亡的作者死亡后第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法人或者其他组织的作品、著作权（署名权除外）由法人或者非法人单位享有的职务作品：保护期截止于作品首次发表后第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日，但作品自创作完成后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年内未发表的，不再保护。</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视听作品：无论其归属于自然人还是法人，其财产权利的保护期均采发表起算主义，即保护期截止到作品首次发表后的第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作者身份不明的作品：即截止到作品首次发表后第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日。作者身份一旦确定，则适用一般自然人的著作财产权期间。</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二、著作财产权的保护期</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70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15736" y="1032100"/>
            <a:ext cx="10598345" cy="4985472"/>
          </a:xfrm>
        </p:spPr>
        <p:txBody>
          <a:bodyPr>
            <a:normAutofit fontScale="85000" lnSpcReduction="20000"/>
          </a:bodyPr>
          <a:lstStyle/>
          <a:p>
            <a:pPr>
              <a:lnSpc>
                <a:spcPct val="160000"/>
              </a:lnSpc>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pPr>
            <a:r>
              <a:rPr lang="zh-CN" altLang="en-US" sz="2400" dirty="0">
                <a:solidFill>
                  <a:prstClr val="black"/>
                </a:solidFill>
                <a:latin typeface="黑体" panose="02010609060101010101" pitchFamily="49" charset="-122"/>
                <a:ea typeface="黑体" panose="02010609060101010101" pitchFamily="49" charset="-122"/>
              </a:rPr>
              <a:t>    首先，著作权法规定的作品是指文学、艺术和科学领域内具有独创性并能以某种有形形式复制的智力成果，包括图形作品等。其中，图形作品是指为施工、生产绘制的工程设计图、产品设计图以及反映地理现象、说明事物原理或者结构的地图、示意图等作品。本案中，涉案文章中的图形部分是菲林律师事务所基于收集的数据，利用相关软件制作完成，虽然会因数据变化呈现出不同的形状，但图形形状的不同是基于数据差异产生，而非基于创作产生。将涉案文章中的图形与威科先行库生成的大数据报告</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的相关图形进行对比，虽然涉案文章中的一些图形和大数据报告</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的图形在图形数据、图形类别上存在不同之处。但是，该差异是不同的数据选择、软件选择或图形类别选择所致，所用图形均为数据分析常见的柱状图、饼状图、曲线图，不能体现菲林律师事务所的独创性表达。菲林律师事务所虽然主张对上述图形的线条、颜色进行了人工美化，但并未提交证据予以证明。因此，涉案文章中的图形不构成图形作品。</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dirty="0">
                <a:solidFill>
                  <a:schemeClr val="bg1"/>
                </a:solidFill>
                <a:latin typeface="华文中宋" panose="02010600040101010101" pitchFamily="2" charset="-122"/>
                <a:ea typeface="华文中宋" panose="02010600040101010101" pitchFamily="2" charset="-122"/>
              </a:rPr>
              <a:t>第</a:t>
            </a:r>
            <a:r>
              <a:rPr lang="zh-CN" altLang="en-US" sz="6000" dirty="0"/>
              <a:t>四</a:t>
            </a:r>
            <a:r>
              <a:rPr lang="zh-CN" altLang="en-US" sz="6000" dirty="0">
                <a:solidFill>
                  <a:schemeClr val="bg1"/>
                </a:solidFill>
                <a:latin typeface="华文中宋" panose="02010600040101010101" pitchFamily="2" charset="-122"/>
                <a:ea typeface="华文中宋" panose="02010600040101010101" pitchFamily="2" charset="-122"/>
              </a:rPr>
              <a:t>章 邻接权 </a:t>
            </a:r>
            <a:endParaRPr lang="zh-CN" altLang="en-US" sz="60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297389" y="247565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圆角矩形 38"/>
          <p:cNvSpPr/>
          <p:nvPr/>
        </p:nvSpPr>
        <p:spPr>
          <a:xfrm>
            <a:off x="2419938" y="247565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目录</a:t>
            </a:r>
            <a:endPar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6" name="圆角矩形 5"/>
          <p:cNvSpPr/>
          <p:nvPr/>
        </p:nvSpPr>
        <p:spPr>
          <a:xfrm>
            <a:off x="8719133" y="182237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2419938" y="1819177"/>
            <a:ext cx="6373086" cy="495954"/>
            <a:chOff x="3870041" y="1794664"/>
            <a:chExt cx="6373086"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 name="文本框 11"/>
          <p:cNvSpPr txBox="1"/>
          <p:nvPr/>
        </p:nvSpPr>
        <p:spPr>
          <a:xfrm>
            <a:off x="2511573" y="1844140"/>
            <a:ext cx="511045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    邻接权概述</a:t>
            </a: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739898" y="2461125"/>
            <a:ext cx="6135623"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框 17"/>
          <p:cNvSpPr txBox="1"/>
          <p:nvPr/>
        </p:nvSpPr>
        <p:spPr>
          <a:xfrm>
            <a:off x="2509478" y="2485558"/>
            <a:ext cx="65065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    表演者权</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9" name="圆角矩形 18"/>
          <p:cNvSpPr/>
          <p:nvPr/>
        </p:nvSpPr>
        <p:spPr>
          <a:xfrm>
            <a:off x="8719133" y="3096233"/>
            <a:ext cx="1182256" cy="50023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2419938" y="3100518"/>
            <a:ext cx="6373086" cy="495954"/>
            <a:chOff x="3870041" y="1794664"/>
            <a:chExt cx="6373086" cy="495954"/>
          </a:xfrm>
        </p:grpSpPr>
        <p:sp>
          <p:nvSpPr>
            <p:cNvPr id="21" name="圆角矩形 20"/>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4" name="文本框 23"/>
          <p:cNvSpPr txBox="1"/>
          <p:nvPr/>
        </p:nvSpPr>
        <p:spPr>
          <a:xfrm>
            <a:off x="2500311" y="3119089"/>
            <a:ext cx="418576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第三节    录音录像制作者权</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5" name="圆角矩形 24"/>
          <p:cNvSpPr/>
          <p:nvPr/>
        </p:nvSpPr>
        <p:spPr>
          <a:xfrm>
            <a:off x="8719133" y="3747561"/>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6" name="组合 25"/>
          <p:cNvGrpSpPr/>
          <p:nvPr/>
        </p:nvGrpSpPr>
        <p:grpSpPr>
          <a:xfrm>
            <a:off x="2419938" y="3744366"/>
            <a:ext cx="6373086" cy="495954"/>
            <a:chOff x="3870041" y="1794664"/>
            <a:chExt cx="6373086" cy="495954"/>
          </a:xfrm>
        </p:grpSpPr>
        <p:sp>
          <p:nvSpPr>
            <p:cNvPr id="27" name="圆角矩形 2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矩形 2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0" name="文本框 29"/>
          <p:cNvSpPr txBox="1"/>
          <p:nvPr/>
        </p:nvSpPr>
        <p:spPr>
          <a:xfrm>
            <a:off x="2500311" y="3762937"/>
            <a:ext cx="3262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第四节    广播组织权</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1" name="圆角矩形 30"/>
          <p:cNvSpPr/>
          <p:nvPr/>
        </p:nvSpPr>
        <p:spPr>
          <a:xfrm>
            <a:off x="8719133" y="4385018"/>
            <a:ext cx="1182256" cy="495954"/>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2" name="组合 31"/>
          <p:cNvGrpSpPr/>
          <p:nvPr/>
        </p:nvGrpSpPr>
        <p:grpSpPr>
          <a:xfrm>
            <a:off x="2419938" y="4385019"/>
            <a:ext cx="6373086" cy="495954"/>
            <a:chOff x="3870041" y="1794664"/>
            <a:chExt cx="6373086" cy="495954"/>
          </a:xfrm>
        </p:grpSpPr>
        <p:sp>
          <p:nvSpPr>
            <p:cNvPr id="33" name="圆角矩形 32"/>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6" name="文本框 35"/>
          <p:cNvSpPr txBox="1"/>
          <p:nvPr/>
        </p:nvSpPr>
        <p:spPr>
          <a:xfrm>
            <a:off x="2500311" y="4403590"/>
            <a:ext cx="3262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第五节    版式设计权</a:t>
            </a: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7" name="圆角矩形 36"/>
          <p:cNvSpPr/>
          <p:nvPr/>
        </p:nvSpPr>
        <p:spPr>
          <a:xfrm>
            <a:off x="8719133" y="246860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邻接权概述</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78707"/>
            <a:ext cx="8655030" cy="4458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）邻接权的含义：表演者、录音录像制作者和广播组织在传播作品中所享有的与著作权相邻、相近或者相关联的权利。</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）邻接权的产生：传播技术进步的结果。如留声机等传播技术的发明。</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）邻接权的保护：国内法保护、国际法保护。</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4</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）邻接权与著作权的关系：与著作权相关联或联系紧密，但广义的著作权包括邻接权。</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表演者权</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2849732" y="794332"/>
            <a:ext cx="9083649" cy="57994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（一）表演者的概念</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表演者是指以朗诵、歌唱、演奏以及其他方式表演文学艺术作品或者民间文学艺术的自然人。</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rPr>
              <a:t>（二）表演者权的内容</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表演者的人身权利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）表明表演者身份；（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）保护表演形象不受歪曲</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表演者的财产权利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）许可他人从现场直播和公开传送其现场表演，并获得报酬；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）许可他人录音录像，并获得报酬；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）许可他人复制、发行、出租录有其表演的录音录像制品，并获得报酬；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）许可他人通过信息网络向公众传播其表演，并获得报酬。</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（三）表演者的义务</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尊重著作权人的权利，并支付相应报酬</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41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6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748" y="1187939"/>
            <a:ext cx="10615143" cy="5205046"/>
          </a:xfrm>
        </p:spPr>
        <p:txBody>
          <a:bodyPr/>
          <a:lstStyle/>
          <a:p>
            <a:pPr>
              <a:lnSpc>
                <a:spcPct val="15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br>
              <a:rPr lang="en-US" altLang="zh-CN" sz="2000" dirty="0">
                <a:solidFill>
                  <a:schemeClr val="tx1"/>
                </a:solidFill>
                <a:latin typeface="黑体" panose="02010609060101010101" pitchFamily="49" charset="-122"/>
                <a:ea typeface="黑体" panose="02010609060101010101" pitchFamily="49" charset="-122"/>
              </a:rPr>
            </a:br>
            <a:r>
              <a:rPr lang="en-US" altLang="zh-CN" sz="2000" dirty="0">
                <a:solidFill>
                  <a:schemeClr val="tx1"/>
                </a:solidFill>
                <a:latin typeface="黑体" panose="02010609060101010101" pitchFamily="49" charset="-122"/>
                <a:ea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rPr>
              <a:t>被告出版发行的</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中外小提琴名曲精选</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盒式录音带中的</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梁山伯与祝英台</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等四首小提琴协奏曲系原告梁大南演奏，但是录音带彩封正面却署“著名小提琴演奏家盛中国”字样，且附盛中国的演奏照片，仅在彩封侧面署上中央乐团首席梁大南，而彩封所列七首乐曲中均未注明梁大南小提琴独奏的曲目。被告辩称录音带彩封封面上方印有“著名小提琴演奏家盛中国”是因为七首乐曲由盛中国梁大南分别演奏，盛中国是表演者之一，并未排除梁大南也是演奏者。在侧面封上印有“中央乐团首席梁大南”已经表明他的表演者身份。下行印有“小提琴协奏曲梁祝”，因为该乐曲为本带中首曲，知名度大。而且，由于美观及片面有限等原因，一般在曲目后不列演奏者名字而只列曲作者名字。</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5074" y="1638474"/>
            <a:ext cx="9801852" cy="3949526"/>
          </a:xfrm>
        </p:spPr>
        <p:txBody>
          <a:bodyPr/>
          <a:lstStyle/>
          <a:p>
            <a:pPr>
              <a:lnSpc>
                <a:spcPct val="150000"/>
              </a:lnSpc>
            </a:pPr>
            <a:r>
              <a:rPr lang="zh-CN" altLang="en-US" sz="2400" dirty="0">
                <a:solidFill>
                  <a:schemeClr val="tx1"/>
                </a:solidFill>
                <a:latin typeface="黑体" panose="02010609060101010101" pitchFamily="49" charset="-122"/>
                <a:ea typeface="黑体" panose="02010609060101010101" pitchFamily="49" charset="-122"/>
              </a:rPr>
              <a:t>法院意见：</a:t>
            </a:r>
            <a:br>
              <a:rPr lang="en-US" altLang="zh-CN" sz="2400" dirty="0">
                <a:solidFill>
                  <a:schemeClr val="tx1"/>
                </a:solidFill>
                <a:latin typeface="黑体" panose="02010609060101010101" pitchFamily="49" charset="-122"/>
                <a:ea typeface="黑体" panose="02010609060101010101" pitchFamily="49" charset="-122"/>
              </a:rPr>
            </a:br>
            <a:r>
              <a:rPr lang="en-US" altLang="zh-CN" sz="2400" dirty="0">
                <a:solidFill>
                  <a:schemeClr val="tx1"/>
                </a:solidFill>
                <a:latin typeface="黑体" panose="02010609060101010101" pitchFamily="49" charset="-122"/>
                <a:ea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rPr>
              <a:t>被告学院出版社在该盒式录音带彩封上所采用的演奏者署名方式无法鲜明、确切地表明梁大南作为该协奏曲中小提琴独奏的表演者身份，亦使社会公众对录音带中收录</a:t>
            </a:r>
            <a:r>
              <a:rPr lang="en-US" altLang="zh-CN" sz="24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梁山伯与祝英台</a:t>
            </a:r>
            <a:r>
              <a:rPr lang="en-US" altLang="zh-CN" sz="24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等多首乐曲的小提琴独奏的演奏者身份产生误解，故学院出版社之行为系对音乐作品演奏者署名不具体，侵害了梁大南对其所演奏的作品依法享有的署名权。</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3666" y="1132768"/>
            <a:ext cx="9462781" cy="4985472"/>
          </a:xfrm>
        </p:spPr>
        <p:txBody>
          <a:bodyPr>
            <a:normAutofit/>
          </a:bodyPr>
          <a:lstStyle/>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使用他人作品演出，表演者应当取得著作权人许可，并支付报酬。演出组织者组织演出，由该组织者取得著作权人许可，并支付报酬。</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演员为完成本演出单位的演出任务进行的表演为职务表演，演员享有表明身份和保护表演形象不受歪曲的权利，其他权利归属由当事人约定。当事人没有约定或者约定不明确的，职务表演的权利由演出单位享有。</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职务表演的权利由演员享有的，演出单位可以在其业务范围内免费使用该表演。</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内容占位符 2"/>
          <p:cNvSpPr>
            <a:spLocks noGrp="1"/>
          </p:cNvSpPr>
          <p:nvPr>
            <p:ph idx="1"/>
          </p:nvPr>
        </p:nvSpPr>
        <p:spPr>
          <a:xfrm>
            <a:off x="1657117" y="954786"/>
            <a:ext cx="9407961" cy="5320179"/>
          </a:xfrm>
        </p:spPr>
        <p:txBody>
          <a:bodyPr vert="horz" wrap="square" lIns="91440" tIns="45720" rIns="91440" bIns="45720" rtlCol="0" anchor="t" anchorCtr="0">
            <a:normAutofit/>
          </a:bodyPr>
          <a:lstStyle/>
          <a:p>
            <a:pPr>
              <a:lnSpc>
                <a:spcPct val="150000"/>
              </a:lnSpc>
              <a:spcBef>
                <a:spcPts val="0"/>
              </a:spcBef>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月，原告中国音乐著作权协会与香港作曲家及作词家协会签订了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相互代表合同</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份，主要内容为原告与该协会互相授权对方在中国大陆、香港地区就对方会员的音乐作品的公开表演权进行管理的专有权利。音乐词、曲作者刘卓辉、黄贯中、黄家强、黄伟文、叶世荣、陈敏生、刘志远、梁美薇等八人均为香港作曲家及作词家协会会员，均与该协会签订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让与契约</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，约定上述词、曲作者在作为香港作曲家及作词家协会会员期间，将其在签约前已有及签约后新创作的音乐作品在全球范围内的演奏权让与该协会。</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内容占位符 2"/>
          <p:cNvSpPr>
            <a:spLocks noGrp="1"/>
          </p:cNvSpPr>
          <p:nvPr>
            <p:ph idx="1"/>
          </p:nvPr>
        </p:nvSpPr>
        <p:spPr>
          <a:xfrm>
            <a:off x="1472558" y="998290"/>
            <a:ext cx="9600909" cy="5142451"/>
          </a:xfrm>
        </p:spPr>
        <p:txBody>
          <a:bodyPr vert="horz" wrap="square" lIns="91440" tIns="45720" rIns="91440" bIns="45720" rtlCol="0" anchor="t" anchorCtr="0">
            <a:normAutofit/>
          </a:bodyPr>
          <a:lstStyle/>
          <a:p>
            <a:pPr algn="just"/>
            <a:r>
              <a:rPr lang="en-US" altLang="zh-CN" sz="2400" dirty="0"/>
              <a:t>       </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16</a:t>
            </a:r>
            <a:r>
              <a:rPr lang="zh-CN" altLang="en-US" sz="2400" dirty="0">
                <a:solidFill>
                  <a:prstClr val="black"/>
                </a:solidFill>
                <a:latin typeface="黑体" panose="02010609060101010101" pitchFamily="49" charset="-122"/>
                <a:ea typeface="黑体" panose="02010609060101010101" pitchFamily="49" charset="-122"/>
              </a:rPr>
              <a:t>日，广东省文化厅对被告交流中心作出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关于同意邀请香港</a:t>
            </a:r>
            <a:r>
              <a:rPr lang="en-US" altLang="zh-CN" sz="2400" dirty="0">
                <a:solidFill>
                  <a:prstClr val="black"/>
                </a:solidFill>
                <a:latin typeface="黑体" panose="02010609060101010101" pitchFamily="49" charset="-122"/>
                <a:ea typeface="黑体" panose="02010609060101010101" pitchFamily="49" charset="-122"/>
              </a:rPr>
              <a:t>beyond</a:t>
            </a:r>
            <a:r>
              <a:rPr lang="zh-CN" altLang="en-US" sz="2400" dirty="0">
                <a:solidFill>
                  <a:prstClr val="black"/>
                </a:solidFill>
                <a:latin typeface="黑体" panose="02010609060101010101" pitchFamily="49" charset="-122"/>
                <a:ea typeface="黑体" panose="02010609060101010101" pitchFamily="49" charset="-122"/>
              </a:rPr>
              <a:t>乐队来粤演出的批复</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，主要内容为同意交流中心与被告新燊公司合作，邀请香港</a:t>
            </a:r>
            <a:r>
              <a:rPr lang="en-US" altLang="zh-CN" sz="2400" dirty="0">
                <a:solidFill>
                  <a:prstClr val="black"/>
                </a:solidFill>
                <a:latin typeface="黑体" panose="02010609060101010101" pitchFamily="49" charset="-122"/>
                <a:ea typeface="黑体" panose="02010609060101010101" pitchFamily="49" charset="-122"/>
              </a:rPr>
              <a:t>beyond</a:t>
            </a:r>
            <a:r>
              <a:rPr lang="zh-CN" altLang="en-US" sz="2400" dirty="0">
                <a:solidFill>
                  <a:prstClr val="black"/>
                </a:solidFill>
                <a:latin typeface="黑体" panose="02010609060101010101" pitchFamily="49" charset="-122"/>
                <a:ea typeface="黑体" panose="02010609060101010101" pitchFamily="49" charset="-122"/>
              </a:rPr>
              <a:t>乐队于</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月至</a:t>
            </a:r>
            <a:r>
              <a:rPr lang="en-US" altLang="zh-CN" sz="2400" dirty="0">
                <a:solidFill>
                  <a:prstClr val="black"/>
                </a:solidFill>
                <a:latin typeface="黑体" panose="02010609060101010101" pitchFamily="49" charset="-122"/>
                <a:ea typeface="黑体" panose="02010609060101010101" pitchFamily="49" charset="-122"/>
              </a:rPr>
              <a:t>2004</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月期间来广州、深圳、中山各举办一场演唱会，香港艺员的往返旅费及演出费用由新粲公司负责。</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20</a:t>
            </a:r>
            <a:r>
              <a:rPr lang="zh-CN" altLang="en-US" sz="2400" dirty="0">
                <a:solidFill>
                  <a:prstClr val="black"/>
                </a:solidFill>
                <a:latin typeface="黑体" panose="02010609060101010101" pitchFamily="49" charset="-122"/>
                <a:ea typeface="黑体" panose="02010609060101010101" pitchFamily="49" charset="-122"/>
              </a:rPr>
              <a:t>日，两被告在深圳体育场举办了“</a:t>
            </a:r>
            <a:r>
              <a:rPr lang="en-US" altLang="zh-CN" sz="2400" dirty="0">
                <a:solidFill>
                  <a:prstClr val="black"/>
                </a:solidFill>
                <a:latin typeface="黑体" panose="02010609060101010101" pitchFamily="49" charset="-122"/>
                <a:ea typeface="黑体" panose="02010609060101010101" pitchFamily="49" charset="-122"/>
              </a:rPr>
              <a:t>beyond</a:t>
            </a:r>
            <a:r>
              <a:rPr lang="zh-CN" altLang="en-US" sz="2400" dirty="0">
                <a:solidFill>
                  <a:prstClr val="black"/>
                </a:solidFill>
                <a:latin typeface="黑体" panose="02010609060101010101" pitchFamily="49" charset="-122"/>
                <a:ea typeface="黑体" panose="02010609060101010101" pitchFamily="49" charset="-122"/>
              </a:rPr>
              <a:t>超越</a:t>
            </a:r>
            <a:r>
              <a:rPr lang="en-US" altLang="zh-CN" sz="2400" dirty="0">
                <a:solidFill>
                  <a:prstClr val="black"/>
                </a:solidFill>
                <a:latin typeface="黑体" panose="02010609060101010101" pitchFamily="49" charset="-122"/>
                <a:ea typeface="黑体" panose="02010609060101010101" pitchFamily="49" charset="-122"/>
              </a:rPr>
              <a:t>beyond 2003</a:t>
            </a:r>
            <a:r>
              <a:rPr lang="zh-CN" altLang="en-US" sz="2400" dirty="0">
                <a:solidFill>
                  <a:prstClr val="black"/>
                </a:solidFill>
                <a:latin typeface="黑体" panose="02010609060101010101" pitchFamily="49" charset="-122"/>
                <a:ea typeface="黑体" panose="02010609060101010101" pitchFamily="49" charset="-122"/>
              </a:rPr>
              <a:t>深圳演唱会”一场，根据该演唱会的宣传海报显示，演唱会主办单位为交流中心和新粲公司，承办单位深圳市演出公司，演唱会表演曲目包括</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大地</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长城</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情人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遥望</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声音</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《amani》</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喜欢你</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冷雨夜</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打不死</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总有爱</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俾面派对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午夜迷墙</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灰色轨迹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等歌曲，门票单价分为：贵宾票</a:t>
            </a:r>
            <a:r>
              <a:rPr lang="en-US" altLang="zh-CN" sz="2400" dirty="0">
                <a:solidFill>
                  <a:prstClr val="black"/>
                </a:solidFill>
                <a:latin typeface="黑体" panose="02010609060101010101" pitchFamily="49" charset="-122"/>
                <a:ea typeface="黑体" panose="02010609060101010101" pitchFamily="49" charset="-122"/>
              </a:rPr>
              <a:t>350</a:t>
            </a:r>
            <a:r>
              <a:rPr lang="zh-CN" altLang="en-US" sz="2400" dirty="0">
                <a:solidFill>
                  <a:prstClr val="black"/>
                </a:solidFill>
                <a:latin typeface="黑体" panose="02010609060101010101" pitchFamily="49" charset="-122"/>
                <a:ea typeface="黑体" panose="02010609060101010101" pitchFamily="49" charset="-122"/>
              </a:rPr>
              <a:t>元，一等票</a:t>
            </a:r>
            <a:r>
              <a:rPr lang="en-US" altLang="zh-CN" sz="2400" dirty="0">
                <a:solidFill>
                  <a:prstClr val="black"/>
                </a:solidFill>
                <a:latin typeface="黑体" panose="02010609060101010101" pitchFamily="49" charset="-122"/>
                <a:ea typeface="黑体" panose="02010609060101010101" pitchFamily="49" charset="-122"/>
              </a:rPr>
              <a:t>260</a:t>
            </a:r>
            <a:r>
              <a:rPr lang="zh-CN" altLang="en-US" sz="2400" dirty="0">
                <a:solidFill>
                  <a:prstClr val="black"/>
                </a:solidFill>
                <a:latin typeface="黑体" panose="02010609060101010101" pitchFamily="49" charset="-122"/>
                <a:ea typeface="黑体" panose="02010609060101010101" pitchFamily="49" charset="-122"/>
              </a:rPr>
              <a:t>元，二等票</a:t>
            </a:r>
            <a:r>
              <a:rPr lang="en-US" altLang="zh-CN" sz="2400" dirty="0">
                <a:solidFill>
                  <a:prstClr val="black"/>
                </a:solidFill>
                <a:latin typeface="黑体" panose="02010609060101010101" pitchFamily="49" charset="-122"/>
                <a:ea typeface="黑体" panose="02010609060101010101" pitchFamily="49" charset="-122"/>
              </a:rPr>
              <a:t>150</a:t>
            </a:r>
            <a:r>
              <a:rPr lang="zh-CN" altLang="en-US" sz="2400" dirty="0">
                <a:solidFill>
                  <a:prstClr val="black"/>
                </a:solidFill>
                <a:latin typeface="黑体" panose="02010609060101010101" pitchFamily="49" charset="-122"/>
                <a:ea typeface="黑体" panose="02010609060101010101" pitchFamily="49" charset="-122"/>
              </a:rPr>
              <a:t>元。</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内容占位符 2"/>
          <p:cNvSpPr>
            <a:spLocks noGrp="1"/>
          </p:cNvSpPr>
          <p:nvPr>
            <p:ph idx="1"/>
          </p:nvPr>
        </p:nvSpPr>
        <p:spPr>
          <a:xfrm>
            <a:off x="1514505" y="939567"/>
            <a:ext cx="10213304" cy="5528345"/>
          </a:xfrm>
        </p:spPr>
        <p:txBody>
          <a:bodyPr vert="horz" wrap="square" lIns="91440" tIns="45720" rIns="91440" bIns="45720" rtlCol="0" anchor="t" anchorCtr="0">
            <a:normAutofit fontScale="77500" lnSpcReduction="20000"/>
          </a:bodyPr>
          <a:lstStyle/>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在涉案演唱会上演出的曲目，包含了原告享有公开表演权的音乐作品</a:t>
            </a:r>
            <a:r>
              <a:rPr lang="en-US" altLang="zh-CN" sz="2400" dirty="0">
                <a:solidFill>
                  <a:prstClr val="black"/>
                </a:solidFill>
                <a:latin typeface="黑体" panose="02010609060101010101" pitchFamily="49" charset="-122"/>
                <a:ea typeface="黑体" panose="02010609060101010101" pitchFamily="49" charset="-122"/>
              </a:rPr>
              <a:t>19</a:t>
            </a:r>
            <a:r>
              <a:rPr lang="zh-CN" altLang="en-US" sz="2400" dirty="0">
                <a:solidFill>
                  <a:prstClr val="black"/>
                </a:solidFill>
                <a:latin typeface="黑体" panose="02010609060101010101" pitchFamily="49" charset="-122"/>
                <a:ea typeface="黑体" panose="02010609060101010101" pitchFamily="49" charset="-122"/>
              </a:rPr>
              <a:t>首，对于该</a:t>
            </a:r>
            <a:r>
              <a:rPr lang="en-US" altLang="zh-CN" sz="2400" dirty="0">
                <a:solidFill>
                  <a:prstClr val="black"/>
                </a:solidFill>
                <a:latin typeface="黑体" panose="02010609060101010101" pitchFamily="49" charset="-122"/>
                <a:ea typeface="黑体" panose="02010609060101010101" pitchFamily="49" charset="-122"/>
              </a:rPr>
              <a:t>19</a:t>
            </a:r>
            <a:r>
              <a:rPr lang="zh-CN" altLang="en-US" sz="2400" dirty="0">
                <a:solidFill>
                  <a:prstClr val="black"/>
                </a:solidFill>
                <a:latin typeface="黑体" panose="02010609060101010101" pitchFamily="49" charset="-122"/>
                <a:ea typeface="黑体" panose="02010609060101010101" pitchFamily="49" charset="-122"/>
              </a:rPr>
              <a:t>首音乐作品的演出，作为演唱会主办单位的两被告却没有经过原告许可，也没有证据证明经过词、曲作者的许可，两被告已构成对原告就该</a:t>
            </a:r>
            <a:r>
              <a:rPr lang="en-US" altLang="zh-CN" sz="2400" dirty="0">
                <a:solidFill>
                  <a:prstClr val="black"/>
                </a:solidFill>
                <a:latin typeface="黑体" panose="02010609060101010101" pitchFamily="49" charset="-122"/>
                <a:ea typeface="黑体" panose="02010609060101010101" pitchFamily="49" charset="-122"/>
              </a:rPr>
              <a:t>19</a:t>
            </a:r>
            <a:r>
              <a:rPr lang="zh-CN" altLang="en-US" sz="2400" dirty="0">
                <a:solidFill>
                  <a:prstClr val="black"/>
                </a:solidFill>
                <a:latin typeface="黑体" panose="02010609060101010101" pitchFamily="49" charset="-122"/>
                <a:ea typeface="黑体" panose="02010609060101010101" pitchFamily="49" charset="-122"/>
              </a:rPr>
              <a:t>首音乐作品所享有的公开表演权的侵犯，两被告应就此共同承担相应的侵权责任，被告交流中心的实际支付能力依法不应成为确定赔偿额的因素，原告要求两被告支付著作权使用费和赔偿合理费用支出合法合理，惟其提出的著作权使用费计费方式没有依据，有关演唱会总票房收入的数据也未扣除必要的支出，而原告提出的合理费用中，有关企业登记资料查询费发票并未载明被查询单位名称，就两被告基本资料的查询，</a:t>
            </a:r>
            <a:r>
              <a:rPr lang="en-US" altLang="zh-CN" sz="2400" dirty="0">
                <a:solidFill>
                  <a:prstClr val="black"/>
                </a:solidFill>
                <a:latin typeface="黑体" panose="02010609060101010101" pitchFamily="49" charset="-122"/>
                <a:ea typeface="黑体" panose="02010609060101010101" pitchFamily="49" charset="-122"/>
              </a:rPr>
              <a:t>420</a:t>
            </a:r>
            <a:r>
              <a:rPr lang="zh-CN" altLang="en-US" sz="2400" dirty="0">
                <a:solidFill>
                  <a:prstClr val="black"/>
                </a:solidFill>
                <a:latin typeface="黑体" panose="02010609060101010101" pitchFamily="49" charset="-122"/>
                <a:ea typeface="黑体" panose="02010609060101010101" pitchFamily="49" charset="-122"/>
              </a:rPr>
              <a:t>元的费用在本地区中明显过高，故本院对原告关于著作权使用费和合理费用支出的主张不予全额支持。鉴于两被告怠于提供有关门票销售情况和演出场地费用等证据，故原告因两被告的侵权行为所造成的损失和两被告因此所得利润难以确定，本院将综合考虑原告享有权利的范围、涉案演唱会在当时的受关注程度、所涉作品的类型、数量和两被告的主观过错等因素，酌情确定两被告应承担的赔偿数额。</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4" y="1048878"/>
            <a:ext cx="10209402" cy="4985472"/>
          </a:xfrm>
        </p:spPr>
        <p:txBody>
          <a:bodyPr>
            <a:normAutofit/>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其次，涉案分析报告的生成过程有两个环节有自然人作为主体参与，一是软件开发环节，二是软件使用环节。软件开发者（所有者）没有根据其需求输入关键词进行检索，该分析报告并未传递软件研发者（所有者）的思想、感情的独创性表达，故不应认定该分析报告为软件研发者（所有者）创作完成。同理，软件用户仅提交了关键词进行搜索，应用“可视化”功能自动生成的分析报告亦非传递软件用户思想、感情的独创性表达，故该分析报告亦不宜认定为使用者创作完成。综上，软件研发者（所有者）和使用者均不应成为该分析报告的作者。分析报告系威科先行库利用输入的关键词与算法、规则和模板结合形成的，某种意义上讲可认定威科先行库“创作”了该分析报告。由于分析报告不是自然人创作的，因此，即使威科先行库“创作”的分析报告具有独创性，该分析报告仍不是著作权法意义上的作品，依然不能认定威科先行库是作者并享有著作权法规定的相关权利。</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内容占位符 2"/>
          <p:cNvSpPr>
            <a:spLocks noGrp="1"/>
          </p:cNvSpPr>
          <p:nvPr>
            <p:ph idx="1"/>
          </p:nvPr>
        </p:nvSpPr>
        <p:spPr>
          <a:xfrm>
            <a:off x="1493240" y="880845"/>
            <a:ext cx="10058400" cy="5419288"/>
          </a:xfrm>
        </p:spPr>
        <p:txBody>
          <a:bodyPr vert="horz" wrap="square" lIns="91440" tIns="45720" rIns="91440" bIns="45720" rtlCol="0" anchor="t" anchorCtr="0">
            <a:normAutofit fontScale="85000" lnSpcReduction="10000"/>
          </a:bodyPr>
          <a:lstStyle/>
          <a:p>
            <a:pPr algn="just">
              <a:lnSpc>
                <a:spcPct val="150000"/>
              </a:lnSpc>
              <a:spcBef>
                <a:spcPts val="0"/>
              </a:spcBef>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1994</a:t>
            </a:r>
            <a:r>
              <a:rPr lang="zh-CN" altLang="en-US" sz="2400" dirty="0">
                <a:solidFill>
                  <a:prstClr val="black"/>
                </a:solidFill>
                <a:latin typeface="黑体" panose="02010609060101010101" pitchFamily="49" charset="-122"/>
                <a:ea typeface="黑体" panose="02010609060101010101" pitchFamily="49" charset="-122"/>
              </a:rPr>
              <a:t>年，被告中国国际电视总公司曾就非法出版发行原告创作及表演的小品一事向原告道歉并给予象征性的补偿。原告表示不再进一步追究被告的侵权行为。双方约定，对于以后的出版发行事宜由双方具体协商。但</a:t>
            </a:r>
            <a:r>
              <a:rPr lang="en-US" altLang="zh-CN" sz="2400" dirty="0">
                <a:solidFill>
                  <a:prstClr val="black"/>
                </a:solidFill>
                <a:latin typeface="黑体" panose="02010609060101010101" pitchFamily="49" charset="-122"/>
                <a:ea typeface="黑体" panose="02010609060101010101" pitchFamily="49" charset="-122"/>
              </a:rPr>
              <a:t>1999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月间，原告再次发现被告未经许可，擅自出版发行含有两原告在历届春节联欢晚会上表演的并享有著作权及表演者权的十个小品在内的</a:t>
            </a:r>
            <a:r>
              <a:rPr lang="en-US" altLang="zh-CN" sz="2400" dirty="0">
                <a:solidFill>
                  <a:prstClr val="black"/>
                </a:solidFill>
                <a:latin typeface="黑体" panose="02010609060101010101" pitchFamily="49" charset="-122"/>
                <a:ea typeface="黑体" panose="02010609060101010101" pitchFamily="49" charset="-122"/>
              </a:rPr>
              <a:t>VCD</a:t>
            </a:r>
            <a:r>
              <a:rPr lang="zh-CN" altLang="en-US" sz="2400" dirty="0">
                <a:solidFill>
                  <a:prstClr val="black"/>
                </a:solidFill>
                <a:latin typeface="黑体" panose="02010609060101010101" pitchFamily="49" charset="-122"/>
                <a:ea typeface="黑体" panose="02010609060101010101" pitchFamily="49" charset="-122"/>
              </a:rPr>
              <a:t>光盘。同年</a:t>
            </a:r>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月，原告就被告的侵权行为向被告致函，要求被告停止侵权并赔偿损失，但被告没有答复。原告认为被告的行为违背了双方约定，带有明显的侵权故意，造成对原告合法权益的再次侵害，故根据著作权法第</a:t>
            </a:r>
            <a:r>
              <a:rPr lang="en-US" altLang="zh-CN" sz="2400" dirty="0">
                <a:solidFill>
                  <a:prstClr val="black"/>
                </a:solidFill>
                <a:latin typeface="黑体" panose="02010609060101010101" pitchFamily="49" charset="-122"/>
                <a:ea typeface="黑体" panose="02010609060101010101" pitchFamily="49" charset="-122"/>
              </a:rPr>
              <a:t>46</a:t>
            </a:r>
            <a:r>
              <a:rPr lang="zh-CN" altLang="en-US" sz="2400" dirty="0">
                <a:solidFill>
                  <a:prstClr val="black"/>
                </a:solidFill>
                <a:latin typeface="黑体" panose="02010609060101010101" pitchFamily="49" charset="-122"/>
                <a:ea typeface="黑体" panose="02010609060101010101" pitchFamily="49" charset="-122"/>
              </a:rPr>
              <a:t>条第</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项的规定诉至法院。请求依法判令被告停止侵权、停止出版销售所有侵权产品，公开赔礼道歉，在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中国电视报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上刊登赔礼道歉书，以消除影响；赔偿原告经济损失</a:t>
            </a:r>
            <a:r>
              <a:rPr lang="en-US" altLang="zh-CN" sz="2400" dirty="0">
                <a:solidFill>
                  <a:prstClr val="black"/>
                </a:solidFill>
                <a:latin typeface="黑体" panose="02010609060101010101" pitchFamily="49" charset="-122"/>
                <a:ea typeface="黑体" panose="02010609060101010101" pitchFamily="49" charset="-122"/>
              </a:rPr>
              <a:t>1937 750</a:t>
            </a:r>
            <a:r>
              <a:rPr lang="zh-CN" altLang="en-US" sz="2400" dirty="0">
                <a:solidFill>
                  <a:prstClr val="black"/>
                </a:solidFill>
                <a:latin typeface="黑体" panose="02010609060101010101" pitchFamily="49" charset="-122"/>
                <a:ea typeface="黑体" panose="02010609060101010101" pitchFamily="49" charset="-122"/>
              </a:rPr>
              <a:t>元（在审理中原告撤回对十个小品中的两个小品的起诉，故赔偿请求变更为 </a:t>
            </a:r>
            <a:r>
              <a:rPr lang="en-US" altLang="zh-CN" sz="2400" dirty="0">
                <a:solidFill>
                  <a:prstClr val="black"/>
                </a:solidFill>
                <a:latin typeface="黑体" panose="02010609060101010101" pitchFamily="49" charset="-122"/>
                <a:ea typeface="黑体" panose="02010609060101010101" pitchFamily="49" charset="-122"/>
              </a:rPr>
              <a:t>1666 465</a:t>
            </a:r>
            <a:r>
              <a:rPr lang="zh-CN" altLang="en-US" sz="2400" dirty="0">
                <a:solidFill>
                  <a:prstClr val="black"/>
                </a:solidFill>
                <a:latin typeface="黑体" panose="02010609060101010101" pitchFamily="49" charset="-122"/>
                <a:ea typeface="黑体" panose="02010609060101010101" pitchFamily="49" charset="-122"/>
              </a:rPr>
              <a:t>元），并承担本案的诉讼费及原告因本案诉讼而支出的其它一切费用。</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内容占位符 2"/>
          <p:cNvSpPr>
            <a:spLocks noGrp="1"/>
          </p:cNvSpPr>
          <p:nvPr>
            <p:ph idx="1"/>
          </p:nvPr>
        </p:nvSpPr>
        <p:spPr>
          <a:xfrm>
            <a:off x="1472558" y="970006"/>
            <a:ext cx="9651243" cy="5506295"/>
          </a:xfrm>
        </p:spPr>
        <p:txBody>
          <a:bodyPr vert="horz" wrap="square" lIns="91440" tIns="45720" rIns="91440" bIns="45720" rtlCol="0" anchor="t" anchorCtr="0">
            <a:normAutofit/>
          </a:bodyPr>
          <a:lstStyle/>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1.</a:t>
            </a:r>
            <a:r>
              <a:rPr lang="zh-CN" altLang="en-US" sz="2400" dirty="0">
                <a:solidFill>
                  <a:prstClr val="black"/>
                </a:solidFill>
                <a:latin typeface="黑体" panose="02010609060101010101" pitchFamily="49" charset="-122"/>
                <a:ea typeface="黑体" panose="02010609060101010101" pitchFamily="49" charset="-122"/>
              </a:rPr>
              <a:t>从涉案的八个小品的创作、首次发表和表演情况以及对原告公证购买实物的勘验和庭审情况看，当事人对于原告作为八个小品的作者和表演者的身份均无异议。原告创作的这八个小品，具有戏剧作品的性质，是著作权法规定的作品形式之一。它包含有原告对小品剧本的创作，也包含了原告在舞台上通过形体和语言对剧本进行演绎化的表演创作，这两种创造性的劳动都应受到法律保护。因此两原告作为作者和表演者，是本案所涉八个小品的著作权人和表演权权利人，对八个小品依法享有著作权和表演者权。</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内容占位符 2"/>
          <p:cNvSpPr>
            <a:spLocks noGrp="1"/>
          </p:cNvSpPr>
          <p:nvPr>
            <p:ph idx="1"/>
          </p:nvPr>
        </p:nvSpPr>
        <p:spPr>
          <a:xfrm>
            <a:off x="1422226" y="1073791"/>
            <a:ext cx="10079080" cy="5192785"/>
          </a:xfrm>
        </p:spPr>
        <p:txBody>
          <a:bodyPr vert="horz" wrap="square" lIns="91440" tIns="45720" rIns="91440" bIns="45720" rtlCol="0" anchor="t" anchorCtr="0">
            <a:normAutofit fontScale="92500" lnSpcReduction="10000"/>
          </a:bodyPr>
          <a:lstStyle/>
          <a:p>
            <a:pPr algn="just"/>
            <a:r>
              <a:rPr lang="en-US" altLang="zh-CN" sz="2400" dirty="0"/>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就本案而言，春节联欢晚会实际上包括了对他人作品的使用，根据著作权法有关规定，中央电视台组织、制作的春节联欢晚会从整体上应认定属于电视作品，但是中央电视台对春节联欢晚会这一综艺节目整体享有的权利，并不能得出原告在该节目中丧失其对所涉小品享有的著作权和表演者权的结论，除非双方对此有明确约定，即原告将上述小品在春节联欢晚会上使用形成的节目的所有权利让渡给中央电视台。因此；被告出版、发行的小品虽系本案原告在历届春节联欢晚会上表演的小品节目，且原告许可中央电视台录制播放，但并不意味着原告将小品的著作权、表演者权处分或转让给了中央电视台；中央电视台也不因其组织、导演、摄制了原告表演的小品就当然拥有了这些小品的著作权及表演者权，而要看小品作者和表演者与中央电视台之间就有关小品的使用的具体约定。但在本案中，原告陈佩斯、朱时茂与中央电视台并未就所涉及的八个小品的使用和表演签订任何协议，因此被告仅凭中央电视台的授权书不能推定其已获得了原告陈佩斯、朱时茂的使用许可。</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内容占位符 2"/>
          <p:cNvSpPr>
            <a:spLocks noGrp="1"/>
          </p:cNvSpPr>
          <p:nvPr>
            <p:ph idx="1"/>
          </p:nvPr>
        </p:nvSpPr>
        <p:spPr>
          <a:xfrm>
            <a:off x="1497726" y="1012970"/>
            <a:ext cx="10339139" cy="4966283"/>
          </a:xfrm>
        </p:spPr>
        <p:txBody>
          <a:bodyPr vert="horz" wrap="square" lIns="91440" tIns="45720" rIns="91440" bIns="45720" rtlCol="0" anchor="t" anchorCtr="0">
            <a:normAutofit lnSpcReduction="10000"/>
          </a:bodyPr>
          <a:lstStyle/>
          <a:p>
            <a:pPr algn="just"/>
            <a:r>
              <a:rPr lang="zh-CN" altLang="en-US" sz="2400" dirty="0">
                <a:solidFill>
                  <a:prstClr val="black"/>
                </a:solidFill>
                <a:latin typeface="黑体" panose="02010609060101010101" pitchFamily="49" charset="-122"/>
                <a:ea typeface="黑体" panose="02010609060101010101" pitchFamily="49" charset="-122"/>
              </a:rPr>
              <a:t>    在中央电视台对春节联欢晚会整台节目享有著作权、原告对创作、表演的小品享有著作权、表演者权的情况下，被告将春节联欢晚会上原告表演的小品制作专辑，不仅要征得中央电视台的许可，而且还应当取得原告的同意，否则即构成侵权。这也符合著作权法第</a:t>
            </a:r>
            <a:r>
              <a:rPr lang="en-US" altLang="zh-CN" sz="2400" dirty="0">
                <a:solidFill>
                  <a:prstClr val="black"/>
                </a:solidFill>
                <a:latin typeface="黑体" panose="02010609060101010101" pitchFamily="49" charset="-122"/>
                <a:ea typeface="黑体" panose="02010609060101010101" pitchFamily="49" charset="-122"/>
              </a:rPr>
              <a:t>15</a:t>
            </a:r>
            <a:r>
              <a:rPr lang="zh-CN" altLang="en-US" sz="2400" dirty="0">
                <a:solidFill>
                  <a:prstClr val="black"/>
                </a:solidFill>
                <a:latin typeface="黑体" panose="02010609060101010101" pitchFamily="49" charset="-122"/>
                <a:ea typeface="黑体" panose="02010609060101010101" pitchFamily="49" charset="-122"/>
              </a:rPr>
              <a:t>条第</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款关于电视作品中剧本、音乐等可以单独使用的作品的作者有权单独行使其著作权的规定的精神。因为本案不是中央电视台直接使用其电视作品，而是由第三方电视总公司专门从春节联欢晚会电视作品中选出原告的小品制作专辑，这就涉及第三方对原告享有著作权和表演者权的小品的使用问题。第三方在出版发行原告小品专辑时应当取得原告的许可。因此在本案中被告仅有中央电视台的许可而未经原告许可，出版、发行多个版本的含有原告享有著作权及表演者权利的小品的ｖｃｄ光盘，明显构成侵权，损害了原告的合法权益，被告理应承担相应的法律责任，包括赔礼道歉、公开消除影响、赔偿损失。</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录音录像制作者权</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2802120" y="939103"/>
            <a:ext cx="9086520" cy="55457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一、</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录音录像制作者权的概念</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录音录像制作者权是指录制者对其录音录像制品所享有的权利。</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二、</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录音录像制作者权</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的内容</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）复制、发行权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）出租权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）通过信息网络向公众传播其录音录像制品</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4</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）录像制品的广播权</a:t>
            </a:r>
            <a:endParaRPr kumimoji="0" lang="en-US" altLang="zh-CN" sz="2400" b="0" i="0" u="none" strike="noStrike" kern="1200" cap="none" spc="0" normalizeH="0" baseline="0" noProof="0" dirty="0">
              <a:ln>
                <a:noFill/>
              </a:ln>
              <a:solidFill>
                <a:srgbClr val="D9793F"/>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三、</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录音录像制作者</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的义务</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lvl="0">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cs typeface="宋体" panose="02010600030101010101" pitchFamily="2" charset="-122"/>
                <a:sym typeface="+mn-ea"/>
              </a:rPr>
              <a:t>      录音录像制作者使用他人作品制作录音录像制品，应当取得著作权人许可，并支付报酬。</a:t>
            </a:r>
            <a:endParaRPr lang="zh-CN" altLang="en-US" sz="2400" dirty="0">
              <a:solidFill>
                <a:prstClr val="black"/>
              </a:solidFill>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42239" y="1082434"/>
            <a:ext cx="10271174" cy="4985472"/>
          </a:xfrm>
        </p:spPr>
        <p:txBody>
          <a:bodyPr>
            <a:normAutofit/>
          </a:bodyPr>
          <a:lstStyle/>
          <a:p>
            <a:pPr>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rPr>
              <a:t>      录音制作者使用他人已经合法录制为录音制品的音乐作品制作录音制品，可以不经著作权人许可，但应当按照规定支付报酬；著作权人声明不许使用的不得使用。</a:t>
            </a:r>
            <a:endParaRPr lang="en-US" altLang="zh-CN" sz="2400" dirty="0">
              <a:solidFill>
                <a:prstClr val="black"/>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rPr>
              <a:t>      被许可人复制、发行、通过信息网络向公众传播录音录像制品，应当同时取得著作权人、表演者许可，并支付报酬；被许可人出租录音录像制品，还应当取得表演者许可，并支付报酬。</a:t>
            </a:r>
            <a:endParaRPr lang="en-US" altLang="zh-CN" sz="2400" dirty="0">
              <a:solidFill>
                <a:prstClr val="black"/>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rPr>
              <a:t>      将录音制品用于有线或者无线公开传播，或者通过传送声音的技术设备向公众公开播送的，应当向录音制作者支付报酬。</a:t>
            </a:r>
            <a:endParaRPr lang="zh-CN" altLang="en-US" sz="2400" dirty="0">
              <a:solidFill>
                <a:prstClr val="black"/>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内容占位符 2"/>
          <p:cNvSpPr>
            <a:spLocks noGrp="1"/>
          </p:cNvSpPr>
          <p:nvPr>
            <p:ph idx="1"/>
          </p:nvPr>
        </p:nvSpPr>
        <p:spPr>
          <a:xfrm>
            <a:off x="1439002" y="956345"/>
            <a:ext cx="10062303" cy="5176007"/>
          </a:xfrm>
        </p:spPr>
        <p:txBody>
          <a:bodyPr vert="horz" wrap="square" lIns="91440" tIns="45720" rIns="91440" bIns="45720" rtlCol="0" anchor="t" anchorCtr="0">
            <a:normAutofit fontScale="92500" lnSpcReduction="10000"/>
          </a:bodyPr>
          <a:lstStyle/>
          <a:p>
            <a:pPr algn="just">
              <a:lnSpc>
                <a:spcPct val="160000"/>
              </a:lnSpc>
              <a:spcBef>
                <a:spcPts val="0"/>
              </a:spcBef>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lnSpc>
                <a:spcPct val="16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日，原告发现被告在其经营的音乐极限网站上（网址为：</a:t>
            </a:r>
            <a:r>
              <a:rPr lang="en-US" altLang="zh-CN" sz="2400" dirty="0">
                <a:solidFill>
                  <a:prstClr val="black"/>
                </a:solidFill>
                <a:latin typeface="黑体" panose="02010609060101010101" pitchFamily="49" charset="-122"/>
                <a:ea typeface="黑体" panose="02010609060101010101" pitchFamily="49" charset="-122"/>
              </a:rPr>
              <a:t>www</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chinamp3</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com</a:t>
            </a:r>
            <a:r>
              <a:rPr lang="zh-CN" altLang="en-US" sz="2400" dirty="0">
                <a:solidFill>
                  <a:prstClr val="black"/>
                </a:solidFill>
                <a:latin typeface="黑体" panose="02010609060101010101" pitchFamily="49" charset="-122"/>
                <a:ea typeface="黑体" panose="02010609060101010101" pitchFamily="49" charset="-122"/>
              </a:rPr>
              <a:t>）向公众提供了陈慧琳演唱的歌曲专辑</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闪亮每一天</a:t>
            </a:r>
            <a:r>
              <a:rPr lang="en-US" altLang="zh-CN" sz="2400" dirty="0">
                <a:solidFill>
                  <a:prstClr val="black"/>
                </a:solidFill>
                <a:latin typeface="黑体" panose="02010609060101010101" pitchFamily="49" charset="-122"/>
                <a:ea typeface="黑体" panose="02010609060101010101" pitchFamily="49" charset="-122"/>
              </a:rPr>
              <a:t>DISK 1</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DISK2》</a:t>
            </a:r>
            <a:r>
              <a:rPr lang="zh-CN" altLang="en-US" sz="2400" dirty="0">
                <a:solidFill>
                  <a:prstClr val="black"/>
                </a:solidFill>
                <a:latin typeface="黑体" panose="02010609060101010101" pitchFamily="49" charset="-122"/>
                <a:ea typeface="黑体" panose="02010609060101010101" pitchFamily="49" charset="-122"/>
              </a:rPr>
              <a:t>和</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爱情来了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两部专辑的下载服务。这两部专辑含有</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三秒钟</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制造浪漫</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记事本</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首歌曲，原告系该</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首歌曲的录音制品的制作者。被告在未经原告许可的情况下，在互联网上传播原告制作的录音制品的行为，严重侵犯了原告的合法权益，并给原告造成了重大经济损失，故请求法院判令被告：（</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）立即停止对上述歌曲在网络传播和下载服务的侵权行为；（</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）在其经营网站的主页及</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法制日报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上向原告公开赔礼道歉；（</a:t>
            </a:r>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）赔偿原告经济损失</a:t>
            </a:r>
            <a:r>
              <a:rPr lang="en-US" altLang="zh-CN" sz="2400" dirty="0">
                <a:solidFill>
                  <a:prstClr val="black"/>
                </a:solidFill>
                <a:latin typeface="黑体" panose="02010609060101010101" pitchFamily="49" charset="-122"/>
                <a:ea typeface="黑体" panose="02010609060101010101" pitchFamily="49" charset="-122"/>
              </a:rPr>
              <a:t>70</a:t>
            </a:r>
            <a:r>
              <a:rPr lang="zh-CN" altLang="en-US" sz="2400" dirty="0">
                <a:solidFill>
                  <a:prstClr val="black"/>
                </a:solidFill>
                <a:latin typeface="黑体" panose="02010609060101010101" pitchFamily="49" charset="-122"/>
                <a:ea typeface="黑体" panose="02010609060101010101" pitchFamily="49" charset="-122"/>
              </a:rPr>
              <a:t>万元人民币、调查取证费及诉讼支出</a:t>
            </a:r>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万元人民币；（</a:t>
            </a:r>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）承担本案的诉讼费。</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内容占位符 2"/>
          <p:cNvSpPr>
            <a:spLocks noGrp="1"/>
          </p:cNvSpPr>
          <p:nvPr>
            <p:ph idx="1"/>
          </p:nvPr>
        </p:nvSpPr>
        <p:spPr>
          <a:xfrm>
            <a:off x="1522892" y="922789"/>
            <a:ext cx="9961635" cy="5226341"/>
          </a:xfrm>
        </p:spPr>
        <p:txBody>
          <a:bodyPr vert="horz" wrap="square" lIns="91440" tIns="45720" rIns="91440" bIns="45720" rtlCol="0" anchor="t" anchorCtr="0">
            <a:normAutofit fontScale="85000" lnSpcReduction="20000"/>
          </a:bodyPr>
          <a:lstStyle/>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根据我国</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著作权法</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第四十一条的规定，录音录像制作者对其制作的录音录像制品，享有许可他人复制、发行、出租、通过信息网络向公众传播并获得报酬的权利。原告系</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三秒钟</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制造浪漫</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记事本</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等</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首歌曲的录音制品的制作者，享有</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首歌曲的录音制品的制作者权，其权利应当受到我国</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著作权法</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保护，任何人不得侵害。被告通过网站链接的方式，向公众传播原告的录音制品，其行为构成了对原告录音制作者权利的侵犯。依照</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中华人民共和国著作权法</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第四十一条、第</a:t>
            </a:r>
            <a:r>
              <a:rPr lang="en-US" altLang="zh-CN" sz="2400" dirty="0">
                <a:solidFill>
                  <a:prstClr val="black"/>
                </a:solidFill>
                <a:latin typeface="黑体" panose="02010609060101010101" pitchFamily="49" charset="-122"/>
                <a:ea typeface="黑体" panose="02010609060101010101" pitchFamily="49" charset="-122"/>
              </a:rPr>
              <a:t>181</a:t>
            </a:r>
            <a:r>
              <a:rPr lang="zh-CN" altLang="en-US" sz="2400" dirty="0">
                <a:solidFill>
                  <a:prstClr val="black"/>
                </a:solidFill>
                <a:latin typeface="黑体" panose="02010609060101010101" pitchFamily="49" charset="-122"/>
                <a:ea typeface="黑体" panose="02010609060101010101" pitchFamily="49" charset="-122"/>
              </a:rPr>
              <a:t>十七条第（一）项、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最高人民法院关于审理涉及计算机网络著作权纠纷案件适用法律若干问题的解释</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第四条之规定，判决被告世纪悦博公司立即停止对原告正东唱片公司享有录音制作权的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三秒钟</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等</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首歌曲的信息网络传播权的侵权行为；被告世纪悦博公司一次性向原告正东唱片公司赔偿经济损失</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万元（含合理诉讼支出费用）；驳回原告正东唱片公司的其他诉讼请求。</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广播组织权</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第四节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2550253" y="931890"/>
            <a:ext cx="9014012" cy="556017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一、广播组织权的概念</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广播组织权是指广播组织对其首次播放的载有声音或者图像的信号所享有的权利。播放既包括无线也包括有线播放。</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二、</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广播组织权</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的内容</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广播电台、电视台有权禁止未经其许可的下列行为：</a:t>
            </a:r>
            <a:endPar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将其播放的广播、电视以有线或者无线方式转播</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将其播放的广播、电视录制以及复制；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ea"/>
              </a:rPr>
              <a:t>将其播放的广播、电视通过信息网络向公众传播。</a:t>
            </a:r>
            <a:endParaRPr kumimoji="0" lang="en-US" altLang="zh-CN" sz="2000" b="0"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三、</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广播组织</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的义务</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endPar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广播电台、电视台播放他人未发表的作品，应当取得著作权人许可，并支付报酬。</a:t>
            </a:r>
            <a:endPar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广播电台、电视台播放他人已发表的作品，可以不经著作权人许可，但应当按照规定支付报酬。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18409" y="1401215"/>
            <a:ext cx="9490998" cy="2768113"/>
          </a:xfrm>
        </p:spPr>
        <p:txBody>
          <a:bodyPr/>
          <a:lstStyle/>
          <a:p>
            <a:r>
              <a:rPr lang="zh-CN" altLang="en-US" dirty="0"/>
              <a:t>      </a:t>
            </a:r>
            <a:r>
              <a:rPr lang="zh-CN" altLang="en-US" sz="2400" dirty="0">
                <a:solidFill>
                  <a:prstClr val="black"/>
                </a:solidFill>
                <a:latin typeface="黑体" panose="02010609060101010101" pitchFamily="49" charset="-122"/>
                <a:ea typeface="黑体" panose="02010609060101010101" pitchFamily="49" charset="-122"/>
              </a:rPr>
              <a:t>电视台播放他人的视听作品、录像制品，应当取得视听作品著作权人或者录像制作者许可，并支付报酬；播放他人的录像制品，还应当取得著作权人许可，并支付报酬。</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5" y="1113765"/>
            <a:ext cx="8565160" cy="4362021"/>
          </a:xfrm>
        </p:spPr>
        <p:txBody>
          <a:bodyPr/>
          <a:lstStyle/>
          <a:p>
            <a:pPr>
              <a:lnSpc>
                <a:spcPct val="150000"/>
              </a:lnSpc>
              <a:spcBef>
                <a:spcPts val="0"/>
              </a:spcBef>
              <a:defRPr/>
            </a:pPr>
            <a:r>
              <a:rPr lang="zh-CN" altLang="en-US" sz="2400" dirty="0">
                <a:latin typeface="黑体" panose="02010609060101010101" pitchFamily="49" charset="-122"/>
                <a:ea typeface="黑体" panose="02010609060101010101" pitchFamily="49" charset="-122"/>
              </a:rPr>
              <a:t>（二）</a:t>
            </a:r>
            <a:r>
              <a:rPr lang="zh-CN" altLang="en-US" sz="2400" dirty="0">
                <a:solidFill>
                  <a:srgbClr val="FF0000"/>
                </a:solidFill>
                <a:latin typeface="黑体" panose="02010609060101010101" pitchFamily="49" charset="-122"/>
                <a:ea typeface="黑体" panose="02010609060101010101" pitchFamily="49" charset="-122"/>
              </a:rPr>
              <a:t>思想</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表达二分法</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即著作权保护仅及于作品的表达形式，而不及于其表达之思想、程序、操作方法、概念、原理等。</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思想应该被自由地使用，而不能被人所垄断。</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p:cNvSpPr>
          <p:nvPr>
            <p:ph type="body" idx="4294967295"/>
          </p:nvPr>
        </p:nvSpPr>
        <p:spPr>
          <a:xfrm>
            <a:off x="1527220" y="1218398"/>
            <a:ext cx="9504303" cy="4421203"/>
          </a:xfrm>
        </p:spPr>
        <p:txBody>
          <a:bodyPr vert="horz" wrap="square" lIns="91440" tIns="45720" rIns="91440" bIns="45720" rtlCol="0" anchor="t" anchorCtr="0">
            <a:normAutofit/>
          </a:bodyPr>
          <a:lstStyle/>
          <a:p>
            <a:pPr marL="0" indent="0" algn="just">
              <a:lnSpc>
                <a:spcPct val="100000"/>
              </a:lnSpc>
              <a:spcBef>
                <a:spcPts val="0"/>
              </a:spcBef>
              <a:buNone/>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marL="0" indent="0" algn="just">
              <a:lnSpc>
                <a:spcPct val="100000"/>
              </a:lnSpc>
              <a:spcBef>
                <a:spcPts val="0"/>
              </a:spcBef>
              <a:buNone/>
              <a:defRPr/>
            </a:pPr>
            <a:r>
              <a:rPr lang="zh-CN" altLang="en-US" sz="2400" dirty="0">
                <a:solidFill>
                  <a:prstClr val="black"/>
                </a:solidFill>
                <a:latin typeface="黑体" panose="02010609060101010101" pitchFamily="49" charset="-122"/>
                <a:ea typeface="黑体" panose="02010609060101010101" pitchFamily="49" charset="-122"/>
              </a:rPr>
              <a:t>    中央电视台授权原告央视国际网络有限公司独占享有通过信息网络向公众传播、广播（包括但不限于实时传播或延时传播）、提供</a:t>
            </a:r>
            <a:r>
              <a:rPr lang="en-US" altLang="zh-CN" sz="2400" dirty="0">
                <a:solidFill>
                  <a:prstClr val="black"/>
                </a:solidFill>
                <a:latin typeface="黑体" panose="02010609060101010101" pitchFamily="49" charset="-122"/>
                <a:ea typeface="黑体" panose="02010609060101010101" pitchFamily="49" charset="-122"/>
              </a:rPr>
              <a:t>《2013</a:t>
            </a:r>
            <a:r>
              <a:rPr lang="zh-CN" altLang="en-US" sz="2400" dirty="0">
                <a:solidFill>
                  <a:prstClr val="black"/>
                </a:solidFill>
                <a:latin typeface="黑体" panose="02010609060101010101" pitchFamily="49" charset="-122"/>
                <a:ea typeface="黑体" panose="02010609060101010101" pitchFamily="49" charset="-122"/>
              </a:rPr>
              <a:t>年中央电视台春节联欢晚会</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节目，并有权许可或禁止他人行使或部分行使上述权利。</a:t>
            </a:r>
            <a:r>
              <a:rPr lang="en-US" altLang="zh-CN" sz="2400" dirty="0">
                <a:solidFill>
                  <a:prstClr val="black"/>
                </a:solidFill>
                <a:latin typeface="黑体" panose="02010609060101010101" pitchFamily="49" charset="-122"/>
                <a:ea typeface="黑体" panose="02010609060101010101" pitchFamily="49" charset="-122"/>
              </a:rPr>
              <a:t>2013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日，原告发现被告北京时越网络技术有限公司未经许可在其经营的网站“悠视网”的直播频道中，通过信息网络向用户提供涉案节目。原告以侵权为由诉至法院，要求被告停止权、并赔偿原告相关损失。</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矩形 1"/>
          <p:cNvSpPr/>
          <p:nvPr/>
        </p:nvSpPr>
        <p:spPr>
          <a:xfrm>
            <a:off x="1501629" y="1069757"/>
            <a:ext cx="9915788" cy="526297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eaLnBrk="1" fontAlgn="auto" hangingPunct="1">
              <a:spcBef>
                <a:spcPts val="0"/>
              </a:spcBef>
              <a:spcAft>
                <a:spcPts val="0"/>
              </a:spcAft>
              <a:buClrTx/>
              <a:buNone/>
              <a:defRPr/>
            </a:pPr>
            <a:r>
              <a:rPr lang="zh-CN" altLang="en-US" sz="2400" dirty="0">
                <a:solidFill>
                  <a:prstClr val="black"/>
                </a:solidFill>
                <a:latin typeface="黑体" panose="02010609060101010101" pitchFamily="49" charset="-122"/>
                <a:ea typeface="黑体" panose="02010609060101010101" pitchFamily="49" charset="-122"/>
              </a:rPr>
              <a:t>法院意见：     </a:t>
            </a:r>
            <a:endParaRPr lang="en-US" altLang="zh-CN" sz="2400" dirty="0">
              <a:solidFill>
                <a:prstClr val="black"/>
              </a:solidFill>
              <a:latin typeface="黑体" panose="02010609060101010101" pitchFamily="49" charset="-122"/>
              <a:ea typeface="黑体" panose="02010609060101010101" pitchFamily="49" charset="-122"/>
            </a:endParaRPr>
          </a:p>
          <a:p>
            <a:pPr marL="0" indent="0" algn="just" eaLnBrk="1" fontAlgn="auto" hangingPunct="1">
              <a:spcBef>
                <a:spcPts val="0"/>
              </a:spcBef>
              <a:spcAft>
                <a:spcPts val="0"/>
              </a:spcAft>
              <a:buClrTx/>
              <a:buNone/>
              <a:defRPr/>
            </a:pPr>
            <a:r>
              <a:rPr lang="zh-CN" altLang="en-US" sz="2400" dirty="0">
                <a:solidFill>
                  <a:prstClr val="black"/>
                </a:solidFill>
                <a:latin typeface="黑体" panose="02010609060101010101" pitchFamily="49" charset="-122"/>
                <a:ea typeface="黑体" panose="02010609060101010101" pitchFamily="49" charset="-122"/>
              </a:rPr>
              <a:t>    按照我国法律的相关规定，著作权人可以将其享有的著作财产权许可他人行使，相关权利人有权禁止他人未经许可使用他人享有著作权的作品。涉案节目系由多种类型的作品组成，包含音乐、舞蹈、戏曲、曲艺、杂技等多种作品形式，中央电视台对上述作品的选择和编排上体现了其独创性，并具有一定的艺术性，故涉案节目性质为汇编作品，中央电视台系涉案节目的著作权人，其有权许可将涉案节目的相关权利许可他人使用。原告从中央电视台获得通过互联网独占向公众传播、广播涉案节目的权利，并同时获得维权的权利，故原告有权禁止他人未经许可在互联网上传播涉案节目。被告未经权利人许可，在互联网上传播涉案节目的行为侵犯了原告所享有的相关权利，对此被告应承担停止侵权、赔偿损失等民事责任。</a:t>
            </a:r>
            <a:endParaRPr lang="en-US" altLang="zh-CN" sz="2400" dirty="0">
              <a:solidFill>
                <a:prstClr val="black"/>
              </a:solidFill>
              <a:latin typeface="黑体" panose="02010609060101010101" pitchFamily="49" charset="-122"/>
              <a:ea typeface="黑体" panose="02010609060101010101" pitchFamily="49" charset="-122"/>
            </a:endParaRPr>
          </a:p>
          <a:p>
            <a:pPr marL="0" indent="0" eaLnBrk="1" hangingPunct="1">
              <a:spcBef>
                <a:spcPct val="0"/>
              </a:spcBef>
              <a:buClrTx/>
              <a:buNone/>
            </a:pPr>
            <a:endParaRPr lang="en-US" altLang="zh-CN" sz="2400" dirty="0"/>
          </a:p>
          <a:p>
            <a:pPr marL="0" indent="0" eaLnBrk="1" hangingPunct="1">
              <a:spcBef>
                <a:spcPct val="0"/>
              </a:spcBef>
              <a:buClrTx/>
              <a:buNone/>
            </a:pPr>
            <a:endParaRPr lang="en-US" altLang="zh-CN" sz="2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版式设计权</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第五节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2670715" y="794332"/>
            <a:ext cx="9145219" cy="528317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一、版式设计权及其保护</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版式设计权是指出版者对于图书、期刊的版式设计享有的专有权，出版者有权禁止或者许可他人使用该版式设计，而不论出版的作品本身是否享有著作权。</a:t>
            </a:r>
            <a:endPar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出版者有权许可或者禁止他人使用其出版的图书、期刊的版式设计。版式设计权保护期为十年，截止于使用该版式设计的图书、期刊首次出版后第十年的</a:t>
            </a:r>
            <a:r>
              <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12</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月</a:t>
            </a:r>
            <a:r>
              <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31</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日。</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二、</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版式设计权与制版权的比较</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我国大陆地区</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所规定的版式设计权，不同于我国台湾地区“著作权法”上的制版权。后者具有以下特点：第一，权利客体仅为公共领域内的文学作品和美术作品；第二，只有首次发行上述作品的出版者享有；第三，以注册为条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62424" y="1112433"/>
            <a:ext cx="10548607" cy="4985472"/>
          </a:xfrm>
        </p:spPr>
        <p:txBody>
          <a:bodyPr>
            <a:normAutofit fontScale="92500"/>
          </a:bodyPr>
          <a:lstStyle/>
          <a:p>
            <a:r>
              <a:rPr lang="zh-CN" altLang="en-US" sz="2400" dirty="0">
                <a:solidFill>
                  <a:prstClr val="black"/>
                </a:solidFill>
                <a:latin typeface="黑体" panose="02010609060101010101" pitchFamily="49" charset="-122"/>
                <a:ea typeface="黑体" panose="02010609060101010101" pitchFamily="49" charset="-122"/>
              </a:rPr>
              <a:t>    图书出版者出版图书应当和著作权人订立出版合同，并支付报酬。</a:t>
            </a:r>
            <a:endParaRPr lang="en-US" altLang="zh-CN"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图书出版者对著作权人交付出版的作品，按照合同约定享有的专有出版权受法律保护，他人不得出版该作品。</a:t>
            </a:r>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著作权人向报社、期刊社投稿的，自稿件发出之日起十五日内未收到报社通知决定刊登的，或者自稿件发出之日起三十日内未收到期刊社通知决定刊登的，可以将同一作品向其他报社、期刊社投稿。双方另有约定的除外。</a:t>
            </a:r>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作品刊登后，除著作权人声明不得转载、摘编的外，其他报刊可以转载或者作为文摘、资料刊登，但应当按照规定向著作权人支付报酬。</a:t>
            </a:r>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图书出版者经作者许可，可以对作品修改、删节。</a:t>
            </a:r>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报社、期刊社可以对作品作文字性修改、删节。对内容的修改，应当经作者许可。</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2125171"/>
            <a:ext cx="9780270" cy="1533381"/>
          </a:xfrm>
        </p:spPr>
        <p:txBody>
          <a:bodyPr>
            <a:noAutofit/>
          </a:bodyPr>
          <a:lstStyle/>
          <a:p>
            <a:r>
              <a:rPr lang="zh-CN" altLang="en-US" sz="6000" b="1" dirty="0">
                <a:solidFill>
                  <a:schemeClr val="bg1"/>
                </a:solidFill>
                <a:latin typeface="华文中宋" panose="02010600040101010101" pitchFamily="2" charset="-122"/>
                <a:ea typeface="华文中宋" panose="02010600040101010101" pitchFamily="2" charset="-122"/>
              </a:rPr>
              <a:t>第五章 著作权的</a:t>
            </a:r>
            <a:r>
              <a:rPr lang="zh-CN" altLang="en-US" sz="6000" b="1" dirty="0"/>
              <a:t>限制</a:t>
            </a:r>
            <a:endParaRPr lang="zh-CN" altLang="en-US" sz="60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endPar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grpSp>
        <p:nvGrpSpPr>
          <p:cNvPr id="65" name="组合 64"/>
          <p:cNvGrpSpPr/>
          <p:nvPr/>
        </p:nvGrpSpPr>
        <p:grpSpPr>
          <a:xfrm>
            <a:off x="2419938" y="1816552"/>
            <a:ext cx="7481451" cy="1155080"/>
            <a:chOff x="2419938" y="1816552"/>
            <a:chExt cx="7481451" cy="1155080"/>
          </a:xfrm>
        </p:grpSpPr>
        <p:grpSp>
          <p:nvGrpSpPr>
            <p:cNvPr id="66" name="组合 65"/>
            <p:cNvGrpSpPr/>
            <p:nvPr/>
          </p:nvGrpSpPr>
          <p:grpSpPr>
            <a:xfrm>
              <a:off x="2419938" y="1816552"/>
              <a:ext cx="7481451" cy="498579"/>
              <a:chOff x="2419938" y="1816552"/>
              <a:chExt cx="7481451" cy="498579"/>
            </a:xfrm>
          </p:grpSpPr>
          <p:sp>
            <p:nvSpPr>
              <p:cNvPr id="88" name="圆角矩形 87"/>
              <p:cNvSpPr/>
              <p:nvPr/>
            </p:nvSpPr>
            <p:spPr>
              <a:xfrm>
                <a:off x="8719133" y="1816552"/>
                <a:ext cx="1182256" cy="49857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89" name="组合 88"/>
              <p:cNvGrpSpPr/>
              <p:nvPr/>
            </p:nvGrpSpPr>
            <p:grpSpPr>
              <a:xfrm>
                <a:off x="2419938" y="1819177"/>
                <a:ext cx="6373086" cy="495954"/>
                <a:chOff x="3870041" y="1794664"/>
                <a:chExt cx="6373086" cy="495954"/>
              </a:xfrm>
            </p:grpSpPr>
            <p:sp>
              <p:nvSpPr>
                <p:cNvPr id="90" name="圆角矩形 89"/>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1" name="矩形 90"/>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2" name="矩形 91"/>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合理使用</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67" name="文本框 66"/>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p:cNvGrpSpPr/>
            <p:nvPr/>
          </p:nvGrpSpPr>
          <p:grpSpPr>
            <a:xfrm>
              <a:off x="3713028" y="2475678"/>
              <a:ext cx="6188361" cy="495954"/>
              <a:chOff x="3713028" y="2475678"/>
              <a:chExt cx="6188361" cy="495954"/>
            </a:xfrm>
          </p:grpSpPr>
          <p:sp>
            <p:nvSpPr>
              <p:cNvPr id="72" name="矩形 71"/>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法定许可与强制许可</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3" name="圆角矩形 72"/>
              <p:cNvSpPr/>
              <p:nvPr/>
            </p:nvSpPr>
            <p:spPr>
              <a:xfrm>
                <a:off x="8719133" y="247727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93" name="圆角矩形 92"/>
          <p:cNvSpPr/>
          <p:nvPr/>
        </p:nvSpPr>
        <p:spPr>
          <a:xfrm>
            <a:off x="2419938" y="2489028"/>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3285330" y="2489028"/>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5" name="文本框 94"/>
          <p:cNvSpPr txBox="1"/>
          <p:nvPr/>
        </p:nvSpPr>
        <p:spPr>
          <a:xfrm>
            <a:off x="2480287" y="2484719"/>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本章导语</a:t>
            </a:r>
            <a:endParaRPr lang="zh-CN" altLang="en-US" b="1" dirty="0">
              <a:latin typeface="黑体" panose="02010609060101010101" pitchFamily="49" charset="-122"/>
              <a:ea typeface="黑体" panose="02010609060101010101" pitchFamily="49" charset="-122"/>
            </a:endParaRPr>
          </a:p>
        </p:txBody>
      </p:sp>
      <p:sp>
        <p:nvSpPr>
          <p:cNvPr id="7" name="内容占位符 1"/>
          <p:cNvSpPr>
            <a:spLocks noGrp="1"/>
          </p:cNvSpPr>
          <p:nvPr>
            <p:ph idx="1"/>
          </p:nvPr>
        </p:nvSpPr>
        <p:spPr>
          <a:xfrm>
            <a:off x="618836" y="1530139"/>
            <a:ext cx="10954327" cy="4985472"/>
          </a:xfrm>
        </p:spPr>
        <p:txBody>
          <a:bodyPr>
            <a:normAutofit/>
          </a:bodyPr>
          <a:lstStyle/>
          <a:p>
            <a:pPr marL="514350" indent="-514350">
              <a:lnSpc>
                <a:spcPct val="150000"/>
              </a:lnSpc>
              <a:buFont typeface="Arial" panose="020B0604020202020204" pitchFamily="34" charset="0"/>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介绍著作权合理使用的概念、类型及标准；介绍法定许可的概念、类型。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掌握著作权合理使用的概念与判定方法；了解法定许可与强制许可的概念与类型。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著作权合理使用的制度意义；法定许可与强制许可的联系与区别。</a:t>
            </a:r>
            <a:endParaRPr lang="zh-CN"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1947831"/>
            <a:ext cx="8102956" cy="258532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一、合理使用的概念</a:t>
            </a:r>
            <a:endParaRPr kumimoji="0" lang="en-US" altLang="zh-CN" sz="28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合理使用是指著作权人以外的人在法律规定的条件下，不经著作权人许可，不向著作权人支付报酬而使用作品的行为。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学理上，人们对合理使用的性质并未形成一致认识。目前，较有影响的观点有：“权利限制说”“侵权阻却说”和“使用者权利说”。</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222808" y="830734"/>
            <a:ext cx="8230051" cy="47544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二、合理使用的标准</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伯尔尼公约</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TRIPs</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协定和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世界知识产权组织版权条约</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规定了“三步检验法”（</a:t>
            </a: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Three-step Test</a:t>
            </a:r>
            <a:r>
              <a:rPr kumimoji="0" lang="zh-CN" altLang="en-GB"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即合理使用行为要满足以下三个条件</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8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“使用只能在特殊情况下作出，与作品的正常使用不相冲突，不能不合理地损害权利人的合法权益。”</a:t>
            </a:r>
            <a:endParaRPr kumimoji="0" lang="en-US" altLang="zh-CN" sz="18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我国法亦承认三步检验法，新修订</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条有所反应。</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美国联邦法院总结了四项标准，后被《美国版权法》采纳。这四项标准是：（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）有关使用行为的目的，即看是否为商业目的使用；（</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）被使用的作品的性质，对不同类型作品的著作权，如新闻评论和电影作品，判定是否合理的界限不尽相同；（</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）被使用的部分与整部作品的比例关系，如果比例关系失当，则一般不认为是合理使用；（</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）使用行为对被使用作品的潜在市场的影响</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266962"/>
            <a:ext cx="8707772" cy="51746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三、合理使用的类型</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条规定了</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种类型的合理使用：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）为个人学习、研究或者欣赏，使用他人已经发表的作品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。这种情况限制了目的、主体和对象三个内容。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）介绍、评论某一作品或者说明某一问题，在作品中适当引用他人已经发表的作品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）为报道新闻，在报纸、期刊、广播电台、电视台等媒体中不可避免地再现或者引用已经发表的作品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）报纸、期刊、广播电台、电视台等媒体刊登或者播放其他报纸、期刊、广播电台、电视台等媒体已经发表的关于政治、经济、宗教问题的时事性文章，但著作权人声明不许刊登、播放的除外</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p:cNvSpPr>
            <a:spLocks noGrp="1"/>
          </p:cNvSpPr>
          <p:nvPr>
            <p:ph idx="1"/>
          </p:nvPr>
        </p:nvSpPr>
        <p:spPr>
          <a:xfrm>
            <a:off x="1603694" y="1291905"/>
            <a:ext cx="9268437" cy="4479721"/>
          </a:xfrm>
        </p:spPr>
        <p:txBody>
          <a:bodyPr vert="horz" wrap="square" lIns="91440" tIns="45720" rIns="91440" bIns="45720" rtlCol="0" anchor="t" anchorCtr="0">
            <a:normAutofit/>
          </a:bodyPr>
          <a:lstStyle/>
          <a:p>
            <a:r>
              <a:rPr lang="zh-CN" altLang="en-US" sz="2000" dirty="0">
                <a:solidFill>
                  <a:prstClr val="black"/>
                </a:solidFill>
                <a:latin typeface="黑体" panose="02010609060101010101" pitchFamily="49" charset="-122"/>
                <a:ea typeface="黑体" panose="02010609060101010101" pitchFamily="49" charset="-122"/>
              </a:rPr>
              <a:t>思想与表达的区分：</a:t>
            </a:r>
            <a:endParaRPr lang="en-US" altLang="zh-CN"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    1.</a:t>
            </a:r>
            <a:r>
              <a:rPr lang="zh-CN" altLang="en-US" sz="2000" dirty="0">
                <a:solidFill>
                  <a:prstClr val="black"/>
                </a:solidFill>
                <a:latin typeface="黑体" panose="02010609060101010101" pitchFamily="49" charset="-122"/>
                <a:ea typeface="黑体" panose="02010609060101010101" pitchFamily="49" charset="-122"/>
              </a:rPr>
              <a:t>抽象概括法：对于文学作品，可进行不同层次的抽象和提炼，形成一个金字塔结构；</a:t>
            </a:r>
            <a:endParaRPr lang="en-US" altLang="zh-CN"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    2.</a:t>
            </a:r>
            <a:r>
              <a:rPr lang="zh-CN" altLang="en-US" sz="2000" dirty="0">
                <a:solidFill>
                  <a:prstClr val="black"/>
                </a:solidFill>
                <a:latin typeface="黑体" panose="02010609060101010101" pitchFamily="49" charset="-122"/>
                <a:ea typeface="黑体" panose="02010609060101010101" pitchFamily="49" charset="-122"/>
              </a:rPr>
              <a:t>混同原则：当对某种思想的表达只有一种或者有限的几种方式时，就发生思想与表达的混同；</a:t>
            </a:r>
            <a:endParaRPr lang="en-US" altLang="zh-CN"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    3.</a:t>
            </a:r>
            <a:r>
              <a:rPr lang="zh-CN" altLang="en-US" sz="2000" dirty="0">
                <a:solidFill>
                  <a:prstClr val="black"/>
                </a:solidFill>
                <a:latin typeface="黑体" panose="02010609060101010101" pitchFamily="49" charset="-122"/>
                <a:ea typeface="黑体" panose="02010609060101010101" pitchFamily="49" charset="-122"/>
              </a:rPr>
              <a:t>场景原则：在文学作品中，如果根据历史事实或者人们的经验、观众的期待，在表达某一主题的时候，必须描述某些场景、使用某些场景的安排和设计。</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内容占位符 2"/>
          <p:cNvSpPr>
            <a:spLocks noGrp="1"/>
          </p:cNvSpPr>
          <p:nvPr>
            <p:ph idx="1"/>
          </p:nvPr>
        </p:nvSpPr>
        <p:spPr>
          <a:xfrm>
            <a:off x="1455780" y="838899"/>
            <a:ext cx="9919692" cy="5654180"/>
          </a:xfrm>
        </p:spPr>
        <p:txBody>
          <a:bodyPr vert="horz" wrap="square" lIns="91440" tIns="45720" rIns="91440" bIns="45720" rtlCol="0" anchor="t" anchorCtr="0">
            <a:no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原告著有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西方理念是科学，东方思想是宗教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（简称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文）一文，于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日发表在原告的博客“西北风的空间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搜狐博客”（</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http : //zhendaoli. blog. sohu. com</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）和“搜狐网梦幻主场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体育大看台”上。被告曾多次访问原告的博客，并对原告的文章进行评论。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日，被告在其博客“于芬的博客</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搜狐博客”（</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http: //yufenblog. blog. sohu. com</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）上发表了文章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如何突破难度与稳定的瓶颈，继续领跑世界跳坛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（简称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文），该文的第六段整段引用了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文第五段内容，却未注明作者和出处，原告认为被告的行为侵犯了其对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文享有的著作权，故于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日向法院提起诉讼，要求法院判令被告：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．停止侵权，在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文中注明引用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文部分的作者和出处；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．在其“搜狐博客”、“搜狐圈子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体育大看台”、“搜狐圈子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走进于芬的天空”三个论坛的栏目上公开向原告赔礼道歉并消除影响；</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．赔偿经济损失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元、公证费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540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元、差旅费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元和律师费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2500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内容占位符 2"/>
          <p:cNvSpPr>
            <a:spLocks noGrp="1"/>
          </p:cNvSpPr>
          <p:nvPr>
            <p:ph idx="1"/>
          </p:nvPr>
        </p:nvSpPr>
        <p:spPr>
          <a:xfrm>
            <a:off x="1480947" y="1182848"/>
            <a:ext cx="9517019" cy="4753923"/>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本案中，于芬在使用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文时，未指明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文的作者姓名和作品名称，侵犯了李强对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文享有的署名权。于芬未经李强许可，亦未向其支付报酬，即在互联网博客空间上发表了使用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文内容的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文，使相关公众可以在其个人选定的时间和地点获得</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文内容，侵犯了李强对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文享有的信息网络传播权。于芬辩称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文引用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文的字数很少，只占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文全文字数的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％，且该文只是发表在博客上，对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文内容的使用属于合理使用，不构成侵权。法院认为，从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文的研讨主旨及于芬在博客上的回复中可知，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文的使用已构成对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文核心内容的使用，于芬的行为违反了著作权法的有关规定，构成侵权。</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内容占位符 2"/>
          <p:cNvSpPr>
            <a:spLocks noGrp="1"/>
          </p:cNvSpPr>
          <p:nvPr>
            <p:ph idx="1"/>
          </p:nvPr>
        </p:nvSpPr>
        <p:spPr>
          <a:xfrm>
            <a:off x="1413836" y="964734"/>
            <a:ext cx="9877746" cy="5234730"/>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韩佩霖笔名“伯霖”。韩佩霖于</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日拍摄一幅摄影作品，内容为：洪泽一名公交车司机在不得已情况下将已睡着的孩子放在自己腿上跑了一趟车。韩佩霖将该照片上传到洪泽论坛上，并命名为“洪泽最牛司机”。同时在帖子中写道：这样的司机，难得啊！在百忙中还带孩子。初衷是想让大家体谅公交司机的辛苦，表示对公交车司机的同情。</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日，在没有征得韩佩霖同意的情况下，扬子晚报、新华报业集团在其主办的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及其电子版上刊登了题为“最牛公交车司机”的报道中擅自使用韩佩霖的摄影作品，通过报纸公开发行并在网络上进行传播，但没有向韩佩霖支付报酬，也没有注明该作品的作者。更严重的是，该报道严重歪曲了韩佩霖创作该作品的本意，恶意炒作，给韩佩霖带来了巨大的心理压力和精神负担。为此，请求法院判决：（</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）扬子晚报、新华报业集团停止侵犯韩佩霖著作权的行为；（</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）扬子晚报、新华报业集团在省级刊物上发表声明，澄清事实，并向韩佩霖赔礼道歉；（</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）扬子晚报、新华报业集团赔偿韩佩霖经济损失</a:t>
            </a:r>
            <a:r>
              <a:rPr lang="en-US" altLang="zh-CN" sz="2000" dirty="0">
                <a:solidFill>
                  <a:prstClr val="black"/>
                </a:solidFill>
                <a:latin typeface="黑体" panose="02010609060101010101" pitchFamily="49" charset="-122"/>
                <a:ea typeface="黑体" panose="02010609060101010101" pitchFamily="49" charset="-122"/>
              </a:rPr>
              <a:t>45</a:t>
            </a:r>
            <a:r>
              <a:rPr lang="zh-CN" altLang="en-US" sz="2000" dirty="0">
                <a:solidFill>
                  <a:prstClr val="black"/>
                </a:solidFill>
                <a:latin typeface="黑体" panose="02010609060101010101" pitchFamily="49" charset="-122"/>
                <a:ea typeface="黑体" panose="02010609060101010101" pitchFamily="49" charset="-122"/>
              </a:rPr>
              <a:t>万元、精神抚慰金</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万元。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内容占位符 2"/>
          <p:cNvSpPr>
            <a:spLocks noGrp="1"/>
          </p:cNvSpPr>
          <p:nvPr>
            <p:ph idx="1"/>
          </p:nvPr>
        </p:nvSpPr>
        <p:spPr>
          <a:xfrm>
            <a:off x="1577974" y="1308683"/>
            <a:ext cx="9596161" cy="4510642"/>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第一，扬子晚报、新华报业集团在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上使用涉案照片符合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中华人民共和国著作权法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二十二条第一款第（三）项的规定，即是为了报道时事新闻不可避免地引用已经发表的作品。时事，是指最近期间国内外发生的政治事件或社会事件。时事新闻，是指通过报纸、期刊、广播电台、电视台等媒体报道的单纯事实消息。本案中，涉案照片所反映的公交车司机将熟睡的婴儿放在腿上开车这一事件，即属于时事的范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涉案报道亦属于时事新闻的范畴。涉案照片已由韩佩霖于</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日上传至网络予以发表，虽然韩佩霖对涉案照片享有著作权，但社会大众亦享有对社会事件的知情权，扬子晚报、新华报业集团在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涉案报道中使用涉案照片，有助于读者直观地感知这一社会事件的情况，其使用行为属于报道时事新闻所必需。</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内容占位符 2"/>
          <p:cNvSpPr>
            <a:spLocks noGrp="1"/>
          </p:cNvSpPr>
          <p:nvPr>
            <p:ph idx="1"/>
          </p:nvPr>
        </p:nvSpPr>
        <p:spPr>
          <a:xfrm>
            <a:off x="1472559" y="1224792"/>
            <a:ext cx="9290516" cy="4764787"/>
          </a:xfrm>
        </p:spPr>
        <p:txBody>
          <a:bodyPr vert="horz" wrap="square" lIns="91440" tIns="45720" rIns="91440" bIns="45720" rtlCol="0" anchor="t" anchorCtr="0">
            <a:normAutofit/>
          </a:bodyPr>
          <a:lstStyle/>
          <a:p>
            <a:pPr algn="just"/>
            <a:r>
              <a:rPr lang="zh-CN" altLang="en-US" sz="24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第二，扬子晚报、新华报业集团在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上使用涉案照片与该照片的正常利用并不冲突。韩佩霖上传涉案照片的目的，是让更多的网友理解、体谅公交车司机的辛苦。而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在涉案报道中刊登这幅照片，特别是在该报道中附有编者附言“道一声辛苦，多一份关爱”，同样也是希望读者体谅公交车司机的辛苦，呼吁社会各界给予公交车司机更多的关爱，其与韩佩霖上传涉案照片的目的相同。韩佩霖认为，网友“船闸卖鱼的”的留言信息是虚假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将网友“船闸卖鱼的”的虚假信息进行广泛传播，不属于合理使用。对此，江苏省高级人民法院认为，网友“船闸卖鱼的”的留言信息是否虚假，与本案中扬子晚报、新华报业集团在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上使用涉案照片是否属于合理使用并无关联。况且，虽然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涉案报道中引用了网友“船闸卖鱼的”的留言，但这只是针对网友留言的客观记录，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的报道中还采访了当事公交车司机本人及其所在的公司，并不存在虚构事实、传播虚假信息的行为。</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内容占位符 2"/>
          <p:cNvSpPr>
            <a:spLocks noGrp="1"/>
          </p:cNvSpPr>
          <p:nvPr>
            <p:ph idx="1"/>
          </p:nvPr>
        </p:nvSpPr>
        <p:spPr>
          <a:xfrm>
            <a:off x="1514504" y="1065547"/>
            <a:ext cx="9475074" cy="4726905"/>
          </a:xfrm>
        </p:spPr>
        <p:txBody>
          <a:bodyPr vert="horz" wrap="square" lIns="91440" tIns="45720" rIns="91440" bIns="45720" rtlCol="0" anchor="t" anchorCtr="0">
            <a:normAutofit fontScale="92500"/>
          </a:bodyPr>
          <a:lstStyle/>
          <a:p>
            <a:pPr algn="just"/>
            <a:r>
              <a:rPr lang="zh-CN" altLang="en-US" sz="2400" dirty="0">
                <a:solidFill>
                  <a:prstClr val="black"/>
                </a:solidFill>
                <a:latin typeface="黑体" panose="02010609060101010101" pitchFamily="49" charset="-122"/>
                <a:ea typeface="黑体" panose="02010609060101010101" pitchFamily="49" charset="-122"/>
              </a:rPr>
              <a:t>    </a:t>
            </a:r>
            <a:r>
              <a:rPr lang="zh-CN" altLang="en-US" sz="2200" dirty="0">
                <a:solidFill>
                  <a:prstClr val="black"/>
                </a:solidFill>
                <a:latin typeface="黑体" panose="02010609060101010101" pitchFamily="49" charset="-122"/>
                <a:ea typeface="黑体" panose="02010609060101010101" pitchFamily="49" charset="-122"/>
              </a:rPr>
              <a:t>第三，扬子晚报、新华报业集团在</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扬子晚报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上使用涉案照片并未不合理地损害韩佩霖的著作权合法权益。根据著作权法以及相关司法解释的规定，合理使用他人作品，仍然需要注明作者姓名、作品名称，但当事人另有约定或者由于作品使用方式的特性无法指明等特殊情况除外。现实中，作者将其拍摄的照片上传至网络后，其他网络用户进行复制、转载的现象十分常见。由于网络传播的范围极广、传播的速度极快，网络用户的身份又具有虚拟性，要在短时间内于海量网络信息中确定一幅照片的真实作者是非常困难的。而时事新闻报道又具有时效性，所以不应苛求新闻媒体必须在确定照片的真实作者之后才能使用照片，否则会损害社会公众的新闻知情权。本案中，韩佩霖在将涉案照片上传至网络时并未在照片上署名，亦未在其所发帖子中明确说明其是作者，所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扬子晚报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在报道中未注明涉案照片的作者姓名而仅注明由网友提供，是由摄影作品在网络上传播方式的特性及时事新闻的时效性所决定的，并未不合理地损害韩佩霖的著作权合法权益。</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313" y="1572241"/>
            <a:ext cx="8612850" cy="3713517"/>
          </a:xfrm>
          <a:prstGeom prst="rect">
            <a:avLst/>
          </a:prstGeom>
          <a:noFill/>
        </p:spPr>
        <p:txBody>
          <a:bodyPr wrap="square" rtlCol="0">
            <a:spAutoFit/>
          </a:bodyPr>
          <a:lstStyle/>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）报纸、期刊、广播电台、电视台等媒体刊登或者播放在公众集会上发表的讲话，但作者声明不许刊登、播放的除外</a:t>
            </a:r>
            <a:r>
              <a:rPr lang="zh-CN" altLang="zh-CN" sz="2000" dirty="0">
                <a:solidFill>
                  <a:prstClr val="black"/>
                </a:solidFill>
                <a:latin typeface="黑体" panose="02010609060101010101" pitchFamily="49" charset="-122"/>
                <a:ea typeface="黑体" panose="02010609060101010101" pitchFamily="49" charset="-122"/>
              </a:rPr>
              <a:t>。 </a:t>
            </a:r>
            <a:endParaRPr lang="zh-CN" altLang="en-US" sz="2000" dirty="0">
              <a:solidFill>
                <a:prstClr val="black"/>
              </a:solidFill>
              <a:latin typeface="黑体" panose="02010609060101010101" pitchFamily="49" charset="-122"/>
              <a:ea typeface="黑体" panose="02010609060101010101" pitchFamily="49" charset="-122"/>
            </a:endParaRPr>
          </a:p>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）为学校课堂教学或者科学研究，翻译、改编、汇编、播放或者少量复制已经发表的作品，供教学或者科研人员使用，但不得出版发行。</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）国家机关为执行公务在合理范围内使用已经发表的作品。这里的国家机关包括立法、司法、行政和军事机关。</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）图书馆、档案馆、纪念馆、博物馆、美术馆、文化馆等为陈列或者保存版本的需要，复制本馆收藏的作品</a:t>
            </a:r>
            <a:r>
              <a:rPr lang="zh-CN" altLang="zh-CN" sz="2000" dirty="0">
                <a:solidFill>
                  <a:prstClr val="black"/>
                </a:solidFill>
                <a:latin typeface="黑体" panose="02010609060101010101" pitchFamily="49" charset="-122"/>
                <a:ea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2666" y="1185072"/>
            <a:ext cx="9288798" cy="4219408"/>
          </a:xfrm>
        </p:spPr>
        <p:txBody>
          <a:bodyPr>
            <a:norm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9</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）免费表演已经发表的作品，该表演未向公众收取费用，也未向表演者支付报酬，</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且不以营利为目的</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）对设置或者陈列在公共场所的艺术作品进行临摹、绘画、摄影、录像</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）将中国公民、法人或者非法人组织已经发表的以国家通用语言文字创作的作品翻译成少数民族语言文字作品在国内出版发行。</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以阅读障碍者能够感知的无障碍方式向其提供已经发表的作品</a:t>
            </a:r>
            <a:r>
              <a:rPr kumimoji="0" lang="zh-CN"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法律、行政法规规定的其他情形。</a:t>
            </a:r>
            <a:endParaRPr kumimoji="0" lang="zh-CN"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endParaRPr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内容占位符 2"/>
          <p:cNvSpPr>
            <a:spLocks noGrp="1"/>
          </p:cNvSpPr>
          <p:nvPr>
            <p:ph idx="1"/>
          </p:nvPr>
        </p:nvSpPr>
        <p:spPr>
          <a:xfrm>
            <a:off x="1564837" y="947957"/>
            <a:ext cx="9944858" cy="5805181"/>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    </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en-US" altLang="zh-CN" sz="2000" dirty="0">
                <a:solidFill>
                  <a:prstClr val="black"/>
                </a:solidFill>
                <a:latin typeface="黑体" panose="02010609060101010101" pitchFamily="49" charset="-122"/>
                <a:ea typeface="黑体" panose="02010609060101010101" pitchFamily="49" charset="-122"/>
              </a:rPr>
              <a:t>    1992</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月，作家汪曾祺将其小说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的电影、电视剧改编权、拍摄权转让给原告。双方又于</a:t>
            </a:r>
            <a:r>
              <a:rPr lang="en-US" altLang="zh-CN" sz="2000" dirty="0">
                <a:solidFill>
                  <a:prstClr val="black"/>
                </a:solidFill>
                <a:latin typeface="黑体" panose="02010609060101010101" pitchFamily="49" charset="-122"/>
                <a:ea typeface="黑体" panose="02010609060101010101" pitchFamily="49" charset="-122"/>
              </a:rPr>
              <a:t>1994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月续签了有效期至</a:t>
            </a:r>
            <a:r>
              <a:rPr lang="en-US" altLang="zh-CN" sz="2000" dirty="0">
                <a:solidFill>
                  <a:prstClr val="black"/>
                </a:solidFill>
                <a:latin typeface="黑体" panose="02010609060101010101" pitchFamily="49" charset="-122"/>
                <a:ea typeface="黑体" panose="02010609060101010101" pitchFamily="49" charset="-122"/>
              </a:rPr>
              <a:t>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月的转让合同。根据合同，原告是小说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改编权及拍摄权的唯一合法享有者。为拍摄该作品，原告已完成了前期的准备工作，投入了相当的人力、物力。</a:t>
            </a:r>
            <a:r>
              <a:rPr lang="en-US" altLang="zh-CN" sz="2000" dirty="0">
                <a:solidFill>
                  <a:prstClr val="black"/>
                </a:solidFill>
                <a:latin typeface="黑体" panose="02010609060101010101" pitchFamily="49" charset="-122"/>
                <a:ea typeface="黑体" panose="02010609060101010101" pitchFamily="49" charset="-122"/>
              </a:rPr>
              <a:t>1995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14</a:t>
            </a:r>
            <a:r>
              <a:rPr lang="zh-CN" altLang="en-US" sz="2000" dirty="0">
                <a:solidFill>
                  <a:prstClr val="black"/>
                </a:solidFill>
                <a:latin typeface="黑体" panose="02010609060101010101" pitchFamily="49" charset="-122"/>
                <a:ea typeface="黑体" panose="02010609060101010101" pitchFamily="49" charset="-122"/>
              </a:rPr>
              <a:t>日，原告在总第</a:t>
            </a:r>
            <a:r>
              <a:rPr lang="en-US" altLang="zh-CN" sz="2000" dirty="0">
                <a:solidFill>
                  <a:prstClr val="black"/>
                </a:solidFill>
                <a:latin typeface="黑体" panose="02010609060101010101" pitchFamily="49" charset="-122"/>
                <a:ea typeface="黑体" panose="02010609060101010101" pitchFamily="49" charset="-122"/>
              </a:rPr>
              <a:t>729</a:t>
            </a:r>
            <a:r>
              <a:rPr lang="zh-CN" altLang="en-US" sz="2000" dirty="0">
                <a:solidFill>
                  <a:prstClr val="black"/>
                </a:solidFill>
                <a:latin typeface="黑体" panose="02010609060101010101" pitchFamily="49" charset="-122"/>
                <a:ea typeface="黑体" panose="02010609060101010101" pitchFamily="49" charset="-122"/>
              </a:rPr>
              <a:t>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戏剧电影报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上读到了“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入围法国短片电影节”的报道。据此，原告得知北京电影学院未经权利人许可，擅自将小学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摄制成电影，并组团携该影片参加法国朗格鲁瓦国际学生电影节，使该片入围法国克雷芒电影节。北京电影学院公然侵犯原告依法享有的作品改编专用使用权，并将其侵权行为由校内扩展到校外，由国内扩展到国外，给原告带来无法弥补的精神及财产损失，故要求法院判令北京电影学院停止侵权，销毁侵权影片拷贝；公开向原告赔礼道歉；考虑到北京电影学院的经济现状，要求其赔偿原告经济损失</a:t>
            </a:r>
            <a:r>
              <a:rPr lang="en-US" altLang="zh-CN" sz="2000" dirty="0">
                <a:solidFill>
                  <a:prstClr val="black"/>
                </a:solidFill>
                <a:latin typeface="黑体" panose="02010609060101010101" pitchFamily="49" charset="-122"/>
                <a:ea typeface="黑体" panose="02010609060101010101" pitchFamily="49" charset="-122"/>
              </a:rPr>
              <a:t>20</a:t>
            </a:r>
            <a:r>
              <a:rPr lang="zh-CN" altLang="en-US" sz="2000" dirty="0">
                <a:solidFill>
                  <a:prstClr val="black"/>
                </a:solidFill>
                <a:latin typeface="黑体" panose="02010609060101010101" pitchFamily="49" charset="-122"/>
                <a:ea typeface="黑体" panose="02010609060101010101" pitchFamily="49" charset="-122"/>
              </a:rPr>
              <a:t>万元，并赔偿原告为本案支付的一切费用；承担本案诉讼费。</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内容占位符 2"/>
          <p:cNvSpPr>
            <a:spLocks noGrp="1"/>
          </p:cNvSpPr>
          <p:nvPr>
            <p:ph idx="1"/>
          </p:nvPr>
        </p:nvSpPr>
        <p:spPr>
          <a:xfrm>
            <a:off x="1507221" y="954789"/>
            <a:ext cx="9826305" cy="5412456"/>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原告北影录音录像公司通过合同，依法取得的以摄制电视剧、电影方式改编小说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的专有使用权受法律保护。未经该专有使用权人的许可，其他任何人均不得以同样的方式改编、使用该作品，否则即构成对该专有使用权的侵犯。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中华人民共和国著作权法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二十二条第一款（六）项规定，“为学校课堂教学或者科学研究，翻译或者少量复制已经发表的作品，供教学或者科研人员使用，但不得出版发行。”上述行为，“可以不经著作权人许可，不向其支付报酬，但应当指明作者姓名、作品名称，并且不得侵犯著作权人依照本法享有的其他权利”。被告北京电影学院从教学实际需要出发，挑选在校学生吴琼的课堂练习作品，即根据汪曾祺的同名小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改编的电影剧本组织应届毕业生摄制毕业电影作品，用于评定学生学习成果。</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目录</a:t>
            </a:r>
            <a:endPar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grpSp>
        <p:nvGrpSpPr>
          <p:cNvPr id="19" name="组合 18"/>
          <p:cNvGrpSpPr/>
          <p:nvPr/>
        </p:nvGrpSpPr>
        <p:grpSpPr>
          <a:xfrm>
            <a:off x="2396218" y="1683356"/>
            <a:ext cx="7481451" cy="1147727"/>
            <a:chOff x="2419938" y="1819177"/>
            <a:chExt cx="7481451" cy="1147727"/>
          </a:xfrm>
        </p:grpSpPr>
        <p:grpSp>
          <p:nvGrpSpPr>
            <p:cNvPr id="20" name="组合 19"/>
            <p:cNvGrpSpPr/>
            <p:nvPr/>
          </p:nvGrpSpPr>
          <p:grpSpPr>
            <a:xfrm>
              <a:off x="2419938" y="1819177"/>
              <a:ext cx="7481451" cy="495954"/>
              <a:chOff x="2419938" y="1819177"/>
              <a:chExt cx="7481451" cy="495954"/>
            </a:xfrm>
          </p:grpSpPr>
          <p:sp>
            <p:nvSpPr>
              <p:cNvPr id="42" name="圆角矩形 41"/>
              <p:cNvSpPr/>
              <p:nvPr/>
            </p:nvSpPr>
            <p:spPr>
              <a:xfrm>
                <a:off x="8719133" y="1827773"/>
                <a:ext cx="1182256" cy="487358"/>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2419938" y="1819177"/>
                <a:ext cx="6373086" cy="495954"/>
                <a:chOff x="3870041" y="1794664"/>
                <a:chExt cx="6373086" cy="495954"/>
              </a:xfrm>
            </p:grpSpPr>
            <p:sp>
              <p:nvSpPr>
                <p:cNvPr id="44" name="圆角矩形 43"/>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矩形 44"/>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45"/>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作品的概念和分类</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21" name="文本框 20"/>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a:xfrm>
              <a:off x="2419938" y="2463513"/>
              <a:ext cx="7479474" cy="503391"/>
              <a:chOff x="2419938" y="2463513"/>
              <a:chExt cx="7479474" cy="503391"/>
            </a:xfrm>
          </p:grpSpPr>
          <p:grpSp>
            <p:nvGrpSpPr>
              <p:cNvPr id="28" name="组合 27"/>
              <p:cNvGrpSpPr/>
              <p:nvPr/>
            </p:nvGrpSpPr>
            <p:grpSpPr>
              <a:xfrm>
                <a:off x="2419938" y="2463513"/>
                <a:ext cx="7479474" cy="503391"/>
                <a:chOff x="2419938" y="2463513"/>
                <a:chExt cx="7479474" cy="503391"/>
              </a:xfrm>
            </p:grpSpPr>
            <p:sp>
              <p:nvSpPr>
                <p:cNvPr id="37" name="圆角矩形 36"/>
                <p:cNvSpPr/>
                <p:nvPr/>
              </p:nvSpPr>
              <p:spPr>
                <a:xfrm>
                  <a:off x="8717156" y="2463513"/>
                  <a:ext cx="1182256" cy="500384"/>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8" name="组合 37"/>
                <p:cNvGrpSpPr/>
                <p:nvPr/>
              </p:nvGrpSpPr>
              <p:grpSpPr>
                <a:xfrm>
                  <a:off x="2419938" y="2467942"/>
                  <a:ext cx="6371109" cy="498962"/>
                  <a:chOff x="3870041" y="1162088"/>
                  <a:chExt cx="6371109" cy="498962"/>
                </a:xfrm>
              </p:grpSpPr>
              <p:sp>
                <p:nvSpPr>
                  <p:cNvPr id="39" name="圆角矩形 38"/>
                  <p:cNvSpPr/>
                  <p:nvPr/>
                </p:nvSpPr>
                <p:spPr>
                  <a:xfrm>
                    <a:off x="3870041" y="1173692"/>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39"/>
                  <p:cNvSpPr/>
                  <p:nvPr/>
                </p:nvSpPr>
                <p:spPr>
                  <a:xfrm>
                    <a:off x="4760150" y="1166386"/>
                    <a:ext cx="310320" cy="494664"/>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a:off x="5161154" y="116208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著作权法不予保护的客体</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29" name="文本框 28"/>
              <p:cNvSpPr txBox="1"/>
              <p:nvPr/>
            </p:nvSpPr>
            <p:spPr>
              <a:xfrm>
                <a:off x="2464116" y="2478088"/>
                <a:ext cx="11822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184" y="1040489"/>
            <a:ext cx="10452683" cy="4985472"/>
          </a:xfrm>
        </p:spPr>
        <p:txBody>
          <a:bodyPr>
            <a:normAutofit fontScale="85000" lnSpcReduction="10000"/>
          </a:bodyPr>
          <a:lstStyle/>
          <a:p>
            <a:pPr fontAlgn="base">
              <a:lnSpc>
                <a:spcPct val="160000"/>
              </a:lnSpc>
              <a:spcAft>
                <a:spcPct val="0"/>
              </a:spcAft>
              <a:buClr>
                <a:schemeClr val="tx2"/>
              </a:buClr>
              <a:defRPr/>
            </a:pPr>
            <a:r>
              <a:rPr lang="zh-CN" altLang="en-US" sz="2400" dirty="0">
                <a:solidFill>
                  <a:srgbClr val="FF0000"/>
                </a:solidFill>
                <a:latin typeface="黑体" panose="02010609060101010101" pitchFamily="49" charset="-122"/>
                <a:ea typeface="黑体" panose="02010609060101010101" pitchFamily="49" charset="-122"/>
              </a:rPr>
              <a:t>※案例</a:t>
            </a:r>
            <a:r>
              <a:rPr lang="zh-CN" altLang="en-US" sz="1900" dirty="0">
                <a:latin typeface="黑体" panose="02010609060101010101" pitchFamily="49" charset="-122"/>
                <a:ea typeface="黑体" panose="02010609060101010101" pitchFamily="49" charset="-122"/>
              </a:rPr>
              <a:t>（指导案例</a:t>
            </a:r>
            <a:r>
              <a:rPr lang="en-US" altLang="zh-CN" sz="1900" dirty="0">
                <a:latin typeface="黑体" panose="02010609060101010101" pitchFamily="49" charset="-122"/>
                <a:ea typeface="黑体" panose="02010609060101010101" pitchFamily="49" charset="-122"/>
              </a:rPr>
              <a:t>81</a:t>
            </a:r>
            <a:r>
              <a:rPr lang="zh-CN" altLang="en-US" sz="1900" dirty="0">
                <a:latin typeface="黑体" panose="02010609060101010101" pitchFamily="49" charset="-122"/>
                <a:ea typeface="黑体" panose="02010609060101010101" pitchFamily="49" charset="-122"/>
              </a:rPr>
              <a:t>号）</a:t>
            </a:r>
            <a:endParaRPr lang="en-US" altLang="zh-CN" sz="1900" dirty="0">
              <a:latin typeface="黑体" panose="02010609060101010101" pitchFamily="49" charset="-122"/>
              <a:ea typeface="黑体" panose="02010609060101010101" pitchFamily="49" charset="-122"/>
            </a:endParaRPr>
          </a:p>
          <a:p>
            <a:pPr algn="just" fontAlgn="base">
              <a:lnSpc>
                <a:spcPct val="16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原告张晓燕诉称，其于</a:t>
            </a:r>
            <a:r>
              <a:rPr lang="en-US" altLang="zh-CN" sz="2400" dirty="0">
                <a:solidFill>
                  <a:prstClr val="black"/>
                </a:solidFill>
                <a:latin typeface="黑体" panose="02010609060101010101" pitchFamily="49" charset="-122"/>
                <a:ea typeface="黑体" panose="02010609060101010101" pitchFamily="49" charset="-122"/>
              </a:rPr>
              <a:t>1999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月开始改编创作</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高原骑兵连</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剧本，</a:t>
            </a:r>
            <a:r>
              <a:rPr lang="en-US" altLang="zh-CN" sz="2400" dirty="0">
                <a:solidFill>
                  <a:prstClr val="black"/>
                </a:solidFill>
                <a:latin typeface="黑体" panose="02010609060101010101" pitchFamily="49" charset="-122"/>
                <a:ea typeface="黑体" panose="02010609060101010101" pitchFamily="49" charset="-122"/>
              </a:rPr>
              <a:t>2000</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月根据该剧本筹拍</a:t>
            </a:r>
            <a:r>
              <a:rPr lang="en-US" altLang="zh-CN" sz="2400" dirty="0">
                <a:solidFill>
                  <a:prstClr val="black"/>
                </a:solidFill>
                <a:latin typeface="黑体" panose="02010609060101010101" pitchFamily="49" charset="-122"/>
                <a:ea typeface="黑体" panose="02010609060101010101" pitchFamily="49" charset="-122"/>
              </a:rPr>
              <a:t>20</a:t>
            </a:r>
            <a:r>
              <a:rPr lang="zh-CN" altLang="en-US" sz="2400" dirty="0">
                <a:solidFill>
                  <a:prstClr val="black"/>
                </a:solidFill>
                <a:latin typeface="黑体" panose="02010609060101010101" pitchFamily="49" charset="-122"/>
                <a:ea typeface="黑体" panose="02010609060101010101" pitchFamily="49" charset="-122"/>
              </a:rPr>
              <a:t>集电视连续剧</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高原骑兵连</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（以下将该剧本及其电视剧简称“张剧”），</a:t>
            </a:r>
            <a:r>
              <a:rPr lang="en-US" altLang="zh-CN" sz="2400" dirty="0">
                <a:solidFill>
                  <a:prstClr val="black"/>
                </a:solidFill>
                <a:latin typeface="黑体" panose="02010609060101010101" pitchFamily="49" charset="-122"/>
                <a:ea typeface="黑体" panose="02010609060101010101" pitchFamily="49" charset="-122"/>
              </a:rPr>
              <a:t>2000</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月该剧摄制完成，张晓燕系该剧著作权人。被告雷献和作为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高原骑兵连</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的名誉制片人参与了该剧的摄制。被告雷献和作为第一编剧和制片人、被告赵琪作为第二编剧拍摄了电视剧</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最后的骑兵</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（以下将该电视剧及其剧本简称“雷剧”）。</a:t>
            </a:r>
            <a:r>
              <a:rPr lang="en-US" altLang="zh-CN" sz="2400" dirty="0">
                <a:solidFill>
                  <a:prstClr val="black"/>
                </a:solidFill>
                <a:latin typeface="黑体" panose="02010609060101010101" pitchFamily="49" charset="-122"/>
                <a:ea typeface="黑体" panose="02010609060101010101" pitchFamily="49" charset="-122"/>
              </a:rPr>
              <a:t>2009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7</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日，张晓燕从被告山东爱书人音像图书有限公司购得</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最后的骑兵</a:t>
            </a:r>
            <a:r>
              <a:rPr lang="en-US" altLang="zh-CN" sz="2400" dirty="0">
                <a:solidFill>
                  <a:prstClr val="black"/>
                </a:solidFill>
                <a:latin typeface="黑体" panose="02010609060101010101" pitchFamily="49" charset="-122"/>
                <a:ea typeface="黑体" panose="02010609060101010101" pitchFamily="49" charset="-122"/>
              </a:rPr>
              <a:t>》DVD</a:t>
            </a:r>
            <a:r>
              <a:rPr lang="zh-CN" altLang="en-US" sz="2400" dirty="0">
                <a:solidFill>
                  <a:prstClr val="black"/>
                </a:solidFill>
                <a:latin typeface="黑体" panose="02010609060101010101" pitchFamily="49" charset="-122"/>
                <a:ea typeface="黑体" panose="02010609060101010101" pitchFamily="49" charset="-122"/>
              </a:rPr>
              <a:t>光盘，发现与“张剧”有很多雷同之处，主要人物关系、故事情节及其他方面相同或近似，“雷剧”对“张剧”剧本及电视剧构成侵权。故请求法院判令：三被告停止侵权，雷献和在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齐鲁晚报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上公开发表致歉声明并赔偿张晓燕剧本稿酬损失、剧本出版发行及改编费损失共计</a:t>
            </a:r>
            <a:r>
              <a:rPr lang="en-US" altLang="zh-CN" sz="2400" dirty="0">
                <a:solidFill>
                  <a:prstClr val="black"/>
                </a:solidFill>
                <a:latin typeface="黑体" panose="02010609060101010101" pitchFamily="49" charset="-122"/>
                <a:ea typeface="黑体" panose="02010609060101010101" pitchFamily="49" charset="-122"/>
              </a:rPr>
              <a:t>80</a:t>
            </a:r>
            <a:r>
              <a:rPr lang="zh-CN" altLang="en-US" sz="2400" dirty="0">
                <a:solidFill>
                  <a:prstClr val="black"/>
                </a:solidFill>
                <a:latin typeface="黑体" panose="02010609060101010101" pitchFamily="49" charset="-122"/>
                <a:ea typeface="黑体" panose="02010609060101010101" pitchFamily="49" charset="-122"/>
              </a:rPr>
              <a:t>万元。</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内容占位符 2"/>
          <p:cNvSpPr>
            <a:spLocks noGrp="1"/>
          </p:cNvSpPr>
          <p:nvPr>
            <p:ph idx="1"/>
          </p:nvPr>
        </p:nvSpPr>
        <p:spPr>
          <a:xfrm>
            <a:off x="1665506" y="918596"/>
            <a:ext cx="9919690" cy="5482204"/>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虽然该电影剧本的改编与电影的摄制未取得小说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专有使用权人－－原告北影录音录像公司的许可，但该作品摄制完成后，在国内使用方式仅限于在北京电影学院内进行教学观摩和教学评定，作品未进入社会公知的领域发行放映。因此，在此阶段，北京电影学院摄制该部电影的行为，应属合理使用他人作品，不构成对北影录音录像公司依法取得的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的专有使用权的侵犯。但是，</a:t>
            </a:r>
            <a:r>
              <a:rPr lang="en-US" altLang="zh-CN" sz="2000" dirty="0">
                <a:solidFill>
                  <a:prstClr val="black"/>
                </a:solidFill>
                <a:latin typeface="黑体" panose="02010609060101010101" pitchFamily="49" charset="-122"/>
                <a:ea typeface="黑体" panose="02010609060101010101" pitchFamily="49" charset="-122"/>
              </a:rPr>
              <a:t>1994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月，北京电影学院将电影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送往法国参加朗格鲁瓦国际学生电影节，电影节放映该片时，观众除特定的学生、教师外，还有当地公民，且组委会还出售了少量门票，这已超出在本校内课堂教学使用的范畴，违反了著作权法的规定，构成了对北影录音录像公司依法取得的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专有使用权的侵犯。北京电影学院对其侵权行为应向北影录音录像公司赔礼道歉。北京电影学院的侵权行为虽然对北影录音录像公司以后将以同样方式使用同名作品可能造成潜在的市场影响，但侵权情节轻微，应酌情予以赔偿。</a:t>
            </a:r>
            <a:endParaRPr lang="zh-CN" altLang="en-US" sz="2000" dirty="0">
              <a:solidFill>
                <a:prstClr val="black"/>
              </a:solidFill>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内容占位符 2"/>
          <p:cNvSpPr>
            <a:spLocks noGrp="1"/>
          </p:cNvSpPr>
          <p:nvPr>
            <p:ph idx="1"/>
          </p:nvPr>
        </p:nvSpPr>
        <p:spPr>
          <a:xfrm>
            <a:off x="1422224" y="864065"/>
            <a:ext cx="9919691" cy="5427678"/>
          </a:xfrm>
        </p:spPr>
        <p:txBody>
          <a:bodyPr vert="horz" wrap="square" lIns="91440" tIns="45720" rIns="91440" bIns="45720" rtlCol="0" anchor="t" anchorCtr="0">
            <a:noAutofit/>
          </a:bodyPr>
          <a:lstStyle/>
          <a:p>
            <a:pPr>
              <a:lnSpc>
                <a:spcPct val="160000"/>
              </a:lnSpc>
              <a:spcBef>
                <a:spcPts val="0"/>
              </a:spcBef>
              <a:defRPr/>
            </a:pPr>
            <a:r>
              <a:rPr lang="en-US" altLang="zh-CN"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spcBef>
                <a:spcPts val="0"/>
              </a:spcBef>
              <a:defRPr/>
            </a:pP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1984</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年，原告受孝感市政府城市建设委员会的委托，创作“董永与七仙女”雕塑作品。作品完成后，被安放于湖北省孝感市董永公园孝子祠内。</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1986</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年，该作品作为湖北省优秀城市雕塑作品入选</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新中国城市建设成就展</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（澳门）。</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1989</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年，该雕塑作品的照片署名刊登在</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武汉群众文化</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杂志上，作品名称</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天地姻缘</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2001</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年至</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2002</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期间，被告孙建国经营的孝感市国光麻糖米酒厂未经原告许可，将“董永与七仙女”雕塑作品的图片印刷在其生产、销售的“国光麻糖”食品的外包装盒上。被告孝商集团和被告绿叶超市对外公开销售“国光麻糖”食品，原告杨林认为三被告的行为侵犯了原告的署名权、保护作品完整权、复制权、获得报酬的权利。原告杨林请求：</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、确认原告杨林对涉案“董永与七仙女”双人雕像作品享有著作权。</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、判令三被告停止侵权行为，并在武汉、孝感两地省、市级报纸上赔礼道歉，消除影响，承担其费用。</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、判令被告孙建国赔偿原告经济损失</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元，被告孝商集团赔偿原告经济损失</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元，被告绿叶超市赔偿原告经济损失</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、判令三被告赔偿原告杨林精神损失费</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endPar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内容占位符 2"/>
          <p:cNvSpPr>
            <a:spLocks noGrp="1"/>
          </p:cNvSpPr>
          <p:nvPr>
            <p:ph idx="1"/>
          </p:nvPr>
        </p:nvSpPr>
        <p:spPr>
          <a:xfrm>
            <a:off x="1631949" y="998290"/>
            <a:ext cx="9399573" cy="5058561"/>
          </a:xfrm>
        </p:spPr>
        <p:txBody>
          <a:bodyPr vert="horz" wrap="square" lIns="91440" tIns="45720" rIns="91440" bIns="45720" rtlCol="0" anchor="t" anchorCtr="0">
            <a:noAutofit/>
          </a:bodyPr>
          <a:lstStyle/>
          <a:p>
            <a:pPr>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杨林的雕塑作品是设置在室外公共场所的艺术作品，属于此种权利限制的情况。著作权应当是作者的一项私权，但是当权利人的权利与社会公众利益相冲突的时候，就需要法律平衡两者的利益关系，就会对私权有一定的限制。孝感市董永公园是对外开放供人们游玩休息的地方，属于室外公共场所。原告杨林雕塑作品设置在董永公园内，融入周围的环境之中，成为公园景观的一部分，同样可以供游人随意观赏，拍照留影，其艺术作品本身就具有长期的公益性质。既然设置在公共场所，难免有人进行临摹、绘画或拍摄、录像，如果让使用人都要征得著作权人许可，并支付报酬是不可能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的这一规定，界定了对设置在公共场所的艺术作品合理使用的方式。</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内容占位符 2"/>
          <p:cNvSpPr>
            <a:spLocks noGrp="1"/>
          </p:cNvSpPr>
          <p:nvPr>
            <p:ph idx="1"/>
          </p:nvPr>
        </p:nvSpPr>
        <p:spPr>
          <a:xfrm>
            <a:off x="1522893" y="1048623"/>
            <a:ext cx="9592520" cy="5150681"/>
          </a:xfrm>
        </p:spPr>
        <p:txBody>
          <a:bodyPr vert="horz" wrap="square" lIns="91440" tIns="45720" rIns="91440" bIns="45720" rtlCol="0" anchor="t" anchorCtr="0">
            <a:normAutofit/>
          </a:bodyPr>
          <a:lstStyle/>
          <a:p>
            <a:pPr algn="just"/>
            <a:r>
              <a:rPr lang="zh-CN" altLang="en-US" sz="2400" dirty="0"/>
              <a:t>     </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杨林的“董永与七仙女”雕塑作品，以雕塑美术作品的艺术表现手法形象地再现出“董永与七仙女”民间爱情神话故事。该故事通过各种艺术形式传播久远，家喻户晓，妇孺皆知。传说中的董永家住湖北孝感，与七仙女的爱情故事也发生在湖北孝感，人们提及“董永与七仙女”的天地姻缘，自然会联想到湖北孝感。孝感市政府、企业在经济活动中利用“董永与七仙女”神话故事的知名度来宣传孝感，推荐孝感产品。食品麻糖是孝感地方特产，历史悠久。麻糖生产者在产品的包装上使用了反映“董永与七仙女”神话故事图片，其目的是为了向消费者传递该麻糖生产于孝感这样的信息，也起到了美化包装的作用。但是，麻糖的生产者和销售者生产、销售产品内容是麻糖食品，消费者购买的也是麻糖食品并非包装，更不是印刷在包装上的图片。因此，经营利益只能产生于产品本身。本案“国光麻糖”产品包装上使用原告杨林的雕塑作品图片，并不影响原告杨林对该作品的正常使用，也不存在不合理地损害原告杨林著作权项下的合法利益的问题，其生产和销售行为属于对原告杨林设置在公共场所雕塑作品的拍摄成果以合理的方式和范围再行使用，不构成侵犯原告杨林“董永与七仙女”雕塑作品著作权。</a:t>
            </a:r>
            <a:endPar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法定许可与强制许可</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62243" y="1284541"/>
            <a:ext cx="8230051" cy="51518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一、法定许可使用的概念</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法定许可使用是指根据法律的规定，不经著作权人许可而以特定方式使用他人已发表的作品，可以不经著作权人许可，但应当向其支付报酬并尊重著作权人的其他权利的制度。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依据我国著作权法，法定许可使用须符合四个条件：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）使用的对象必须是已经发表的作品。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）使用的方式必须符合法律规定。著作权法对法定许可使用的适用范围有明确规定，使用人不得超出法律规定的范围对作品进行使用，以免对著作权人的合法权益造成损害。</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）必须向著作权人支付报酬。</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）使用人不得损害著作权人的精神权利和其他财产权利。</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法定许可与强制许可</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51547" y="1156040"/>
            <a:ext cx="8230051" cy="473636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二、法定许可使用的类型</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lvl="0">
              <a:lnSpc>
                <a:spcPct val="150000"/>
              </a:lnSpc>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为实施义务教育和国家教育规划而编写出版教科书，可以不经著作权人许可，在教科书中汇编已经发表的作品片段或者短小的文字作品、音乐作品或者单幅的美术作品、摄影作品、图形作品。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lvl="0">
              <a:lnSpc>
                <a:spcPct val="150000"/>
              </a:lnSpc>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报纸、期刊转载或作为文摘、资料刊登其他报刊已经登载的</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作品，著作权人声明不得转载、摘编的除外。</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lvl="0">
              <a:lnSpc>
                <a:spcPct val="150000"/>
              </a:lnSpc>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录音制作者使用他人已经合法录制为录音制品的音乐作品制作录音制品，但著作权人声明不许使用的不得使用。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广播电台、电视台播放他人已发表的作品。该法定许可使用《著作权法》未赋予著作权人以保留权。</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广播电台、电视台播放已经出版的录音制品。（已删除）</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2099427"/>
            <a:ext cx="8230051" cy="25203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我国于</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2001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年修订了</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，增加了网络信息传播权。</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2006</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年，国务院颁布了</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信息网络传播权保护条例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（以下称</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保护条例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）。但是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保护条例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并未禁止对网络作品的法定许可使用。当然，对于著作权人已经加密的作品，则不能以法定许可为由，故意规避或者破坏技术措施。著作权法对加密技术措施的保护使传统的合理使用制度和法定许可使用制度受到极大的限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矩形 9"/>
          <p:cNvSpPr/>
          <p:nvPr/>
        </p:nvSpPr>
        <p:spPr>
          <a:xfrm>
            <a:off x="-1004019" y="1432168"/>
            <a:ext cx="1087681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三、数字网络与法定许可使用</a:t>
            </a:r>
            <a:endPar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16" name="标题 2"/>
          <p:cNvSpPr>
            <a:spLocks noGrp="1"/>
          </p:cNvSpPr>
          <p:nvPr>
            <p:ph type="title"/>
          </p:nvPr>
        </p:nvSpPr>
        <p:spPr>
          <a:xfrm>
            <a:off x="1507833" y="198875"/>
            <a:ext cx="10425548" cy="595457"/>
          </a:xfrm>
        </p:spPr>
        <p:txBody>
          <a:bodyPr/>
          <a:lstStyle/>
          <a:p>
            <a:r>
              <a:rPr lang="zh-CN" altLang="en-US" sz="2800" dirty="0">
                <a:latin typeface="黑体" panose="02010609060101010101" pitchFamily="49" charset="-122"/>
                <a:ea typeface="黑体" panose="02010609060101010101" pitchFamily="49" charset="-122"/>
              </a:rPr>
              <a:t>法定许可与强制许可</a:t>
            </a:r>
            <a:endParaRPr lang="zh-CN" altLang="en-US" sz="2800" dirty="0">
              <a:latin typeface="黑体" panose="02010609060101010101" pitchFamily="49" charset="-122"/>
              <a:ea typeface="黑体" panose="02010609060101010101" pitchFamily="49" charset="-122"/>
            </a:endParaRPr>
          </a:p>
        </p:txBody>
      </p:sp>
      <p:sp>
        <p:nvSpPr>
          <p:cNvPr id="17" name="文本框 16"/>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6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922173"/>
            <a:ext cx="8230051" cy="45978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强制许可使用是指在法律规定的条件下，由著作权主管机关根据具体情况，将对已发表的作品进行特殊使用的权利授予申请使用此项权利的人的制度。在国际著作权公约中，通常表述为“强制许可证”（</a:t>
            </a:r>
            <a:r>
              <a:rPr kumimoji="0" lang="en-GB"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Compulsory License</a:t>
            </a:r>
            <a:r>
              <a:rPr kumimoji="0" lang="zh-CN" altLang="en-GB"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根据国外立法和国际公约的规定，强制许可使用主要有以下条件：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）只能针对已发表的作品。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）作品使用人必须事先以合理的使用费为条件向著作权人申请作品的使用权而未获得许可，或者无法与著作权人商谈作品的许可使用。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）使用人必须向著作权主管机关提出强制许可使用的申请。</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）使用方式主要是翻译、复制。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）作品使用人必须向著作权人支付法定报酬。</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6</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）使用人在使用作品时不得侵犯著作权人的其他合法权益。</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7" name="标题 2"/>
          <p:cNvSpPr>
            <a:spLocks noGrp="1"/>
          </p:cNvSpPr>
          <p:nvPr>
            <p:ph type="title"/>
          </p:nvPr>
        </p:nvSpPr>
        <p:spPr>
          <a:xfrm>
            <a:off x="1507833" y="198875"/>
            <a:ext cx="10425548" cy="595457"/>
          </a:xfrm>
        </p:spPr>
        <p:txBody>
          <a:bodyPr/>
          <a:lstStyle/>
          <a:p>
            <a:r>
              <a:rPr lang="zh-CN" altLang="en-US" sz="2800" dirty="0">
                <a:latin typeface="黑体" panose="02010609060101010101" pitchFamily="49" charset="-122"/>
                <a:ea typeface="黑体" panose="02010609060101010101" pitchFamily="49" charset="-122"/>
              </a:rPr>
              <a:t>法定许可与强制许可</a:t>
            </a:r>
            <a:endParaRPr lang="zh-CN" altLang="en-US" sz="2800" dirty="0">
              <a:latin typeface="黑体" panose="02010609060101010101" pitchFamily="49" charset="-122"/>
              <a:ea typeface="黑体" panose="02010609060101010101" pitchFamily="49" charset="-122"/>
            </a:endParaRPr>
          </a:p>
        </p:txBody>
      </p:sp>
      <p:sp>
        <p:nvSpPr>
          <p:cNvPr id="18" name="文本框 1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19" name="矩形 18"/>
          <p:cNvSpPr/>
          <p:nvPr/>
        </p:nvSpPr>
        <p:spPr>
          <a:xfrm>
            <a:off x="-2295609" y="1276026"/>
            <a:ext cx="1087681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四、强制许可使用</a:t>
            </a:r>
            <a:endPar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81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9"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922173"/>
            <a:ext cx="8230051" cy="168937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未规定强制许可使用制度，但是，我国已加入的</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伯尔尼公约</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世界版权公约</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等国际公约确立了此项制度。为了与上述国际公约相衔接，我国</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应该规定强制许可使用制度。</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7" name="标题 2"/>
          <p:cNvSpPr>
            <a:spLocks noGrp="1"/>
          </p:cNvSpPr>
          <p:nvPr>
            <p:ph type="title"/>
          </p:nvPr>
        </p:nvSpPr>
        <p:spPr>
          <a:xfrm>
            <a:off x="1507833" y="198875"/>
            <a:ext cx="10425548" cy="595457"/>
          </a:xfrm>
        </p:spPr>
        <p:txBody>
          <a:bodyPr/>
          <a:lstStyle/>
          <a:p>
            <a:r>
              <a:rPr lang="zh-CN" altLang="en-US" sz="2800" dirty="0">
                <a:latin typeface="黑体" panose="02010609060101010101" pitchFamily="49" charset="-122"/>
                <a:ea typeface="黑体" panose="02010609060101010101" pitchFamily="49" charset="-122"/>
              </a:rPr>
              <a:t>法定许可与强制许可</a:t>
            </a:r>
            <a:endParaRPr lang="zh-CN" altLang="en-US" sz="2800" dirty="0">
              <a:latin typeface="黑体" panose="02010609060101010101" pitchFamily="49" charset="-122"/>
              <a:ea typeface="黑体" panose="02010609060101010101" pitchFamily="49" charset="-122"/>
            </a:endParaRPr>
          </a:p>
        </p:txBody>
      </p:sp>
      <p:sp>
        <p:nvSpPr>
          <p:cNvPr id="18" name="文本框 1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10" name="矩形 9"/>
          <p:cNvSpPr/>
          <p:nvPr/>
        </p:nvSpPr>
        <p:spPr>
          <a:xfrm>
            <a:off x="-2295609" y="1276026"/>
            <a:ext cx="1087681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四、强制许可使用（续）</a:t>
            </a:r>
            <a:endPar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6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b="1" dirty="0"/>
              <a:t>第六章</a:t>
            </a:r>
            <a:r>
              <a:rPr lang="en-US" altLang="zh-CN" sz="6000" b="1" dirty="0"/>
              <a:t>	</a:t>
            </a:r>
            <a:r>
              <a:rPr lang="zh-CN" altLang="en-US" sz="6000" b="1" dirty="0"/>
              <a:t>著作权的利用</a:t>
            </a:r>
            <a:r>
              <a:rPr lang="zh-CN" altLang="en-US" b="1" dirty="0">
                <a:solidFill>
                  <a:schemeClr val="bg1"/>
                </a:solidFill>
                <a:latin typeface="华文中宋" panose="02010600040101010101" pitchFamily="2" charset="-122"/>
                <a:ea typeface="华文中宋" panose="02010600040101010101" pitchFamily="2" charset="-122"/>
              </a:rPr>
              <a:t> </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36520" y="1090823"/>
            <a:ext cx="9513116" cy="4985472"/>
          </a:xfrm>
        </p:spPr>
        <p:txBody>
          <a:bodyPr>
            <a:noAutofit/>
          </a:bodyPr>
          <a:lstStyle/>
          <a:p>
            <a:pPr algn="just" fontAlgn="base">
              <a:lnSpc>
                <a:spcPct val="170000"/>
              </a:lnSpc>
              <a:spcAft>
                <a:spcPct val="0"/>
              </a:spcAft>
              <a:buClr>
                <a:schemeClr val="tx2"/>
              </a:buClr>
              <a:defRPr/>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fontAlgn="base">
              <a:lnSpc>
                <a:spcPct val="170000"/>
              </a:lnSpc>
              <a:spcAft>
                <a:spcPct val="0"/>
              </a:spcAft>
              <a:buClr>
                <a:schemeClr val="tx2"/>
              </a:buClr>
              <a:defRPr/>
            </a:pPr>
            <a:r>
              <a:rPr lang="zh-CN" altLang="en-US" sz="2000" dirty="0">
                <a:solidFill>
                  <a:prstClr val="black"/>
                </a:solidFill>
                <a:latin typeface="黑体" panose="02010609060101010101" pitchFamily="49" charset="-122"/>
                <a:ea typeface="黑体" panose="02010609060101010101" pitchFamily="49" charset="-122"/>
              </a:rPr>
              <a:t>    法院经审理查明：“张剧”“雷剧”、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，均系以二十世纪八十年代中期精简整编中骑兵部队撤（缩）编为主线展开的军旅、历史题材作品。短篇小说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发表于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解放军文艺</a:t>
            </a:r>
            <a:r>
              <a:rPr lang="en-US" altLang="zh-CN" sz="2000" dirty="0">
                <a:solidFill>
                  <a:prstClr val="black"/>
                </a:solidFill>
                <a:latin typeface="黑体" panose="02010609060101010101" pitchFamily="49" charset="-122"/>
                <a:ea typeface="黑体" panose="02010609060101010101" pitchFamily="49" charset="-122"/>
              </a:rPr>
              <a:t>》1996</a:t>
            </a:r>
            <a:r>
              <a:rPr lang="zh-CN" altLang="en-US" sz="2000" dirty="0">
                <a:solidFill>
                  <a:prstClr val="black"/>
                </a:solidFill>
                <a:latin typeface="黑体" panose="02010609060101010101" pitchFamily="49" charset="-122"/>
                <a:ea typeface="黑体" panose="02010609060101010101" pitchFamily="49" charset="-122"/>
              </a:rPr>
              <a:t>年第</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期总第</a:t>
            </a:r>
            <a:r>
              <a:rPr lang="en-US" altLang="zh-CN" sz="2000" dirty="0">
                <a:solidFill>
                  <a:prstClr val="black"/>
                </a:solidFill>
                <a:latin typeface="黑体" panose="02010609060101010101" pitchFamily="49" charset="-122"/>
                <a:ea typeface="黑体" panose="02010609060101010101" pitchFamily="49" charset="-122"/>
              </a:rPr>
              <a:t>512</a:t>
            </a:r>
            <a:r>
              <a:rPr lang="zh-CN" altLang="en-US" sz="2000" dirty="0">
                <a:solidFill>
                  <a:prstClr val="black"/>
                </a:solidFill>
                <a:latin typeface="黑体" panose="02010609060101010101" pitchFamily="49" charset="-122"/>
                <a:ea typeface="黑体" panose="02010609060101010101" pitchFamily="49" charset="-122"/>
              </a:rPr>
              <a:t>期；长篇小说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于</a:t>
            </a:r>
            <a:r>
              <a:rPr lang="en-US" altLang="zh-CN" sz="2000" dirty="0">
                <a:solidFill>
                  <a:prstClr val="black"/>
                </a:solidFill>
                <a:latin typeface="黑体" panose="02010609060101010101" pitchFamily="49" charset="-122"/>
                <a:ea typeface="黑体" panose="02010609060101010101" pitchFamily="49" charset="-122"/>
              </a:rPr>
              <a:t>2001</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月由解放军文艺出版社出版发行；“张剧”于</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17</a:t>
            </a:r>
            <a:r>
              <a:rPr lang="zh-CN" altLang="en-US" sz="2000" dirty="0">
                <a:solidFill>
                  <a:prstClr val="black"/>
                </a:solidFill>
                <a:latin typeface="黑体" panose="02010609060101010101" pitchFamily="49" charset="-122"/>
                <a:ea typeface="黑体" panose="02010609060101010101" pitchFamily="49" charset="-122"/>
              </a:rPr>
              <a:t>日至</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21</a:t>
            </a:r>
            <a:r>
              <a:rPr lang="zh-CN" altLang="en-US" sz="2000" dirty="0">
                <a:solidFill>
                  <a:prstClr val="black"/>
                </a:solidFill>
                <a:latin typeface="黑体" panose="02010609060101010101" pitchFamily="49" charset="-122"/>
                <a:ea typeface="黑体" panose="02010609060101010101" pitchFamily="49" charset="-122"/>
              </a:rPr>
              <a:t>日由中央电视台第八套节目在上午时段以每天四集的速度播出；“雷剧”于</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日至</a:t>
            </a:r>
            <a:r>
              <a:rPr lang="en-US" altLang="zh-CN" sz="2000" dirty="0">
                <a:solidFill>
                  <a:prstClr val="black"/>
                </a:solidFill>
                <a:latin typeface="黑体" panose="02010609060101010101" pitchFamily="49" charset="-122"/>
                <a:ea typeface="黑体" panose="02010609060101010101" pitchFamily="49" charset="-122"/>
              </a:rPr>
              <a:t>29</a:t>
            </a:r>
            <a:r>
              <a:rPr lang="zh-CN" altLang="en-US" sz="2000" dirty="0">
                <a:solidFill>
                  <a:prstClr val="black"/>
                </a:solidFill>
                <a:latin typeface="黑体" panose="02010609060101010101" pitchFamily="49" charset="-122"/>
                <a:ea typeface="黑体" panose="02010609060101010101" pitchFamily="49" charset="-122"/>
              </a:rPr>
              <a:t>日由中央电视台第一套节目在晚上黄金时段以每天两集的速度播出。</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endPar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grpSp>
        <p:nvGrpSpPr>
          <p:cNvPr id="31" name="组合 30"/>
          <p:cNvGrpSpPr/>
          <p:nvPr/>
        </p:nvGrpSpPr>
        <p:grpSpPr>
          <a:xfrm>
            <a:off x="2419938" y="2447609"/>
            <a:ext cx="1200428" cy="487358"/>
            <a:chOff x="3870041" y="1794664"/>
            <a:chExt cx="1200428" cy="487358"/>
          </a:xfrm>
        </p:grpSpPr>
        <p:sp>
          <p:nvSpPr>
            <p:cNvPr id="32" name="圆角矩形 31"/>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5" name="组合 44"/>
          <p:cNvGrpSpPr/>
          <p:nvPr/>
        </p:nvGrpSpPr>
        <p:grpSpPr>
          <a:xfrm>
            <a:off x="2419938" y="1816552"/>
            <a:ext cx="7481451" cy="1778949"/>
            <a:chOff x="2419938" y="1816552"/>
            <a:chExt cx="7481451" cy="1778949"/>
          </a:xfrm>
        </p:grpSpPr>
        <p:grpSp>
          <p:nvGrpSpPr>
            <p:cNvPr id="13" name="组合 12"/>
            <p:cNvGrpSpPr/>
            <p:nvPr/>
          </p:nvGrpSpPr>
          <p:grpSpPr>
            <a:xfrm>
              <a:off x="2419938" y="1816552"/>
              <a:ext cx="7481451" cy="498579"/>
              <a:chOff x="2419938" y="1816552"/>
              <a:chExt cx="7481451" cy="498579"/>
            </a:xfrm>
          </p:grpSpPr>
          <p:sp>
            <p:nvSpPr>
              <p:cNvPr id="6" name="圆角矩形 5"/>
              <p:cNvSpPr/>
              <p:nvPr/>
            </p:nvSpPr>
            <p:spPr>
              <a:xfrm>
                <a:off x="8719133" y="1816552"/>
                <a:ext cx="1182256" cy="49857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2419938" y="1819177"/>
                <a:ext cx="7124112" cy="495954"/>
                <a:chOff x="3870041" y="1794664"/>
                <a:chExt cx="7124112"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5163131" y="1794664"/>
                  <a:ext cx="5831022"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著作权利用的特殊机制</a:t>
                  </a:r>
                  <a:r>
                    <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集体管理制度 </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12" name="文本框 11"/>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43"/>
            <p:cNvGrpSpPr/>
            <p:nvPr/>
          </p:nvGrpSpPr>
          <p:grpSpPr>
            <a:xfrm>
              <a:off x="2419938" y="2461805"/>
              <a:ext cx="7481451" cy="1133696"/>
              <a:chOff x="2419938" y="2461805"/>
              <a:chExt cx="7481451" cy="1133696"/>
            </a:xfrm>
          </p:grpSpPr>
          <p:grpSp>
            <p:nvGrpSpPr>
              <p:cNvPr id="42" name="组合 41"/>
              <p:cNvGrpSpPr/>
              <p:nvPr/>
            </p:nvGrpSpPr>
            <p:grpSpPr>
              <a:xfrm>
                <a:off x="2419938" y="3099547"/>
                <a:ext cx="7481451" cy="495954"/>
                <a:chOff x="2419938" y="3099547"/>
                <a:chExt cx="7481451" cy="495954"/>
              </a:xfrm>
            </p:grpSpPr>
            <p:grpSp>
              <p:nvGrpSpPr>
                <p:cNvPr id="40" name="组合 39"/>
                <p:cNvGrpSpPr/>
                <p:nvPr/>
              </p:nvGrpSpPr>
              <p:grpSpPr>
                <a:xfrm>
                  <a:off x="2419938" y="3099547"/>
                  <a:ext cx="7481451" cy="495954"/>
                  <a:chOff x="2419938" y="3099547"/>
                  <a:chExt cx="7481451" cy="495954"/>
                </a:xfrm>
              </p:grpSpPr>
              <p:sp>
                <p:nvSpPr>
                  <p:cNvPr id="19" name="圆角矩形 18"/>
                  <p:cNvSpPr/>
                  <p:nvPr/>
                </p:nvSpPr>
                <p:spPr>
                  <a:xfrm>
                    <a:off x="8719133" y="310274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2419938" y="3099547"/>
                    <a:ext cx="6373086" cy="495954"/>
                    <a:chOff x="3870041" y="1793693"/>
                    <a:chExt cx="6373086" cy="495954"/>
                  </a:xfrm>
                </p:grpSpPr>
                <p:sp>
                  <p:nvSpPr>
                    <p:cNvPr id="21" name="圆角矩形 20"/>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5163131" y="1793693"/>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TW"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著作财产权其他利用方式 </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24" name="文本框 23"/>
                <p:cNvSpPr txBox="1"/>
                <p:nvPr/>
              </p:nvSpPr>
              <p:spPr>
                <a:xfrm>
                  <a:off x="2500311" y="3119089"/>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第三节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35" name="文本框 34"/>
              <p:cNvSpPr txBox="1"/>
              <p:nvPr/>
            </p:nvSpPr>
            <p:spPr>
              <a:xfrm>
                <a:off x="2480533" y="2461805"/>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9" name="组合 38"/>
              <p:cNvGrpSpPr/>
              <p:nvPr/>
            </p:nvGrpSpPr>
            <p:grpSpPr>
              <a:xfrm>
                <a:off x="3713028" y="2475678"/>
                <a:ext cx="6188361" cy="495954"/>
                <a:chOff x="3713028" y="2475678"/>
                <a:chExt cx="6188361" cy="495954"/>
              </a:xfrm>
            </p:grpSpPr>
            <p:sp>
              <p:nvSpPr>
                <p:cNvPr id="36" name="矩形 35"/>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TW"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著作权许可使用 </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8" name="圆角矩形 37"/>
                <p:cNvSpPr/>
                <p:nvPr/>
              </p:nvSpPr>
              <p:spPr>
                <a:xfrm>
                  <a:off x="8719133" y="247727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8836" y="1267249"/>
            <a:ext cx="10954327" cy="4985472"/>
          </a:xfrm>
        </p:spPr>
        <p:txBody>
          <a:bodyPr>
            <a:normAutofit/>
          </a:bodyPr>
          <a:lstStyle/>
          <a:p>
            <a:pPr marL="514350" indent="-514350">
              <a:lnSpc>
                <a:spcPct val="150000"/>
              </a:lnSpc>
              <a:buAutoNum type="arabicPeriod"/>
            </a:pPr>
            <a:r>
              <a:rPr lang="zh-CN" altLang="en-US" sz="26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600" dirty="0">
                <a:latin typeface="黑体" panose="02010609060101010101" pitchFamily="49" charset="-122"/>
                <a:ea typeface="黑体" panose="02010609060101010101" pitchFamily="49" charset="-122"/>
                <a:cs typeface="Times New Roman" panose="02020603050405020304" pitchFamily="18" charset="0"/>
              </a:rPr>
              <a:t>介绍著作权利用的形式与相关法律制度设计，包括著作权集体管理、著作权许可的类型、著作财产权的转让与质押。</a:t>
            </a:r>
            <a:endParaRPr lang="en-US" altLang="zh-CN" sz="26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6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600" dirty="0">
                <a:latin typeface="黑体" panose="02010609060101010101" pitchFamily="49" charset="-122"/>
                <a:ea typeface="黑体" panose="02010609060101010101" pitchFamily="49" charset="-122"/>
                <a:cs typeface="Times New Roman" panose="02020603050405020304" pitchFamily="18" charset="0"/>
              </a:rPr>
              <a:t>掌握著作权集体管理制度的法律性质、功能与作用；理解不同类型的著作权许可，了解著作财产权的转让与质押问题。</a:t>
            </a:r>
            <a:endParaRPr lang="en-US" altLang="zh-CN" sz="26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6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600" dirty="0">
                <a:latin typeface="黑体" panose="02010609060101010101" pitchFamily="49" charset="-122"/>
                <a:ea typeface="黑体" panose="02010609060101010101" pitchFamily="49" charset="-122"/>
                <a:cs typeface="Times New Roman" panose="02020603050405020304" pitchFamily="18" charset="0"/>
              </a:rPr>
              <a:t>著作权集体管理制度的设立目的与意义；不同类型著作权许可间的区别。</a:t>
            </a:r>
            <a:endParaRPr lang="zh-CN" altLang="zh-CN" sz="26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sz="2400" dirty="0"/>
          </a:p>
        </p:txBody>
      </p:sp>
      <p:sp>
        <p:nvSpPr>
          <p:cNvPr id="3" name="标题 2"/>
          <p:cNvSpPr>
            <a:spLocks noGrp="1"/>
          </p:cNvSpPr>
          <p:nvPr>
            <p:ph type="title"/>
          </p:nvPr>
        </p:nvSpPr>
        <p:spPr/>
        <p:txBody>
          <a:bodyPr/>
          <a:lstStyle/>
          <a:p>
            <a:r>
              <a:rPr lang="zh-CN" altLang="en-US" b="1" dirty="0"/>
              <a:t>本章导语</a:t>
            </a:r>
            <a:endParaRPr lang="zh-CN" altLang="en-US" b="1"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28917" y="1976647"/>
            <a:ext cx="8655612" cy="417518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著作权集体管理指的是著作权人和邻接权人通过一种组织系统，对某些受著作权和邻接权保护的对象的使用予以许可、收取相应报酬，并向著作权人和邻接权人进行分配的制度。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通过一个统一的、能够代表绝大多数著作权人的组织来统一发放许可和收取许可使用费，并将收到的费用按照一定的标准和比例分配给著作权人。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集体管理的适用范围是那些相对人较多、著作权人自己行使起来比较困难的权利，一般包括表演权、放映权、广播权、出租权、信息网络传播权、复制权等。在学理上，把依照集体管理方式收取费用的财产权利称为“小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2677916" y="1242578"/>
            <a:ext cx="650803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著作权集体管理的概念与适用范围</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44715" y="1191491"/>
            <a:ext cx="10009975" cy="4985472"/>
          </a:xfrm>
        </p:spPr>
        <p:txBody>
          <a:bodyPr>
            <a:normAutofit fontScale="85000" lnSpcReduction="10000"/>
          </a:bodyPr>
          <a:lstStyle/>
          <a:p>
            <a:pPr algn="just"/>
            <a:r>
              <a:rPr lang="zh-CN" altLang="en-US" dirty="0"/>
              <a:t>       </a:t>
            </a:r>
            <a:r>
              <a:rPr lang="zh-CN" altLang="en-US" sz="2600" dirty="0">
                <a:latin typeface="黑体" panose="02010609060101010101" pitchFamily="49" charset="-122"/>
                <a:ea typeface="黑体" panose="02010609060101010101" pitchFamily="49" charset="-122"/>
                <a:cs typeface="Times New Roman" panose="02020603050405020304" pitchFamily="18" charset="0"/>
              </a:rPr>
              <a:t>著作权人和与著作权有关的权利人可以授权著作权集体管理组织行使著作权或者与著作权有关的权利。依法设立的著作权集体管理组织是非营利法人，被授权后可以以自己的名义为著作权人和与著作权有关的权利人主张权利，并可以作为当事人进行涉及著作权或者与著作权有关的权利的诉讼、仲裁、调解活动。</a:t>
            </a:r>
            <a:endParaRPr lang="zh-CN" altLang="en-US" sz="2600" dirty="0">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600" dirty="0">
                <a:latin typeface="黑体" panose="02010609060101010101" pitchFamily="49" charset="-122"/>
                <a:ea typeface="黑体" panose="02010609060101010101" pitchFamily="49" charset="-122"/>
                <a:cs typeface="Times New Roman" panose="02020603050405020304" pitchFamily="18" charset="0"/>
              </a:rPr>
              <a:t>　　著作权集体管理组织根据授权向使用者收取使用费。使用费的收取标准由著作权集体管理组织和使用者代表协商确定，协商不成的，可以向国家著作权主管部门申请裁决，对裁决不服的，可以向人民法院提起诉讼；当事人也可以直接向人民法院提起诉讼。</a:t>
            </a:r>
            <a:endParaRPr lang="zh-CN" altLang="en-US" sz="2600" dirty="0">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600" dirty="0">
                <a:latin typeface="黑体" panose="02010609060101010101" pitchFamily="49" charset="-122"/>
                <a:ea typeface="黑体" panose="02010609060101010101" pitchFamily="49" charset="-122"/>
                <a:cs typeface="Times New Roman" panose="02020603050405020304" pitchFamily="18" charset="0"/>
              </a:rPr>
              <a:t>　　著作权集体管理组织应当将使用费的收取和转付、管理费的提取和使用、使用费的未分配部分等总体情况定期向社会公布，并应当建立权利信息查询系统，供权利人和使用者查询。国家著作权主管部门应当依法对著作权集体管理组织进行监督、管理。</a:t>
            </a:r>
            <a:endParaRPr lang="zh-CN" altLang="en-US" sz="26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81254" y="1859201"/>
            <a:ext cx="8363046" cy="509851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我国于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2004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年</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日颁布了</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著作权集体管理条例</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，按照该</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条例</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，享有著作权或者邻接权的人都可以发起设立著作权集体管理组织。</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对集体管理组织的设立，我国实行批准主义，任何人申请设立著作权集体管理组织，必须到有关部门获得批准。到目前为止，我国的著作权集体管理组织包括中国音乐著作权协会、中国音像著作权协会、中国文字著作权协会、中国摄影著作权协会、中国电影著作权协会等。</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按照</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条例</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条的规定，著作权集体管理组织活动的范围，包括（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）与使用者订立著作权与邻接权许可使用合同；（</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）向使用者收取使用费；（</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）向权利人转付使用费；（</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）进行涉及著作权或者邻接权的诉讼、仲裁。</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238209" y="1215455"/>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著作权集体管理机构</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69824" y="2023807"/>
            <a:ext cx="8363046" cy="37135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在内部机制上，会员大会是著作权集体管理组织的权力机构。</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在对外关系上，著作权集体管理组织除了履行其基本职责</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发放许可和收取许可使用费外，还涉及一系列其他事务，包括提起维护著作权的诉讼或者仲裁、与境外著作权集体管理组织签订协议，接受政府和社会公众的监督。</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著作权集体管理组织与权利人之间是一种信托关系，按照这种关系，著作权人参加著作权集体管理组织之后，著作权集体管理组织即可以自己的名义从事上述活动，无须再获得著作权人的授权。</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238209" y="1215455"/>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著作权集体管理的法律关系 </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488001"/>
            <a:ext cx="8363046" cy="5013360"/>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通常情况，著作权集体管理组织是民间组织，具有非官方性质。有的著作权集体管理组织尽管是在官方的推动和支持下成立的，而且，其活动要受到官方的监督，但这并不影响集体管理组织的非官方性质。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大多数集体管理组织是社团法人，不具有营利性。除了在收取的许可费中扣除一定比例（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15%</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）的金额作为管理费外，需将剩余部分分配给著作权人。</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著作权集体管理组织存在一定的垄断性</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此，世界上出现了两种对集体管理组织进行治理的模式。一种是对集体管理组织的成立不予限制，保障管理组织之间以及著作权人与管理组织之间的竞争自由，利用市场机制限制集体管理组织获取垄断地位，如美国、加拿大、澳大利亚。</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另一种是依据竞争法对处于垄断地位的集体管理组织的市场行为进行直接的限制，从制度上保证该垄断组织难以滥用市场优势。欧洲大部分国家属于这种类型。从我国《条例》的规定看，我国类似于第二种模式。</a:t>
            </a:r>
            <a:endPar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398229" y="964781"/>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著作权集体管理机构的监督 </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a:t>
            </a:r>
            <a:r>
              <a:rPr lang="zh-CN" altLang="en-US" b="1" dirty="0">
                <a:latin typeface="黑体" panose="02010609060101010101" pitchFamily="49" charset="-122"/>
                <a:ea typeface="黑体" panose="02010609060101010101" pitchFamily="49" charset="-122"/>
              </a:rPr>
              <a:t>许可使用</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81254" y="1859201"/>
            <a:ext cx="7628103" cy="27901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许可使用指的是财产权的许可使用，指著作权人授权他人以一定的方式、在一定的时期和一定的地域范围内商业性使用其作品的权利。著作权的许可使用应当订立许可使用合同。著作权人利用许可使用合同可以将著作财产中的一项或多项内容许可他人使用，同时，向被许可人收取一定数额的著作权使用费，以保证实现著作财产利益。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638259" y="1250757"/>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一、许可使用的概念</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文本框 7"/>
          <p:cNvSpPr txBox="1"/>
          <p:nvPr/>
        </p:nvSpPr>
        <p:spPr>
          <a:xfrm>
            <a:off x="129492" y="265770"/>
            <a:ext cx="11144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a:t>
            </a:r>
            <a:r>
              <a:rPr lang="zh-CN" altLang="en-US" b="1" dirty="0">
                <a:latin typeface="黑体" panose="02010609060101010101" pitchFamily="49" charset="-122"/>
                <a:ea typeface="黑体" panose="02010609060101010101" pitchFamily="49" charset="-122"/>
              </a:rPr>
              <a:t>许可使用</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61119" y="1500942"/>
            <a:ext cx="8248746" cy="509851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一）独占许可使用：独占许可使用是指著作权人授权在一定期限和地域范围内以特定的方式，将该作品仅许可一个被许可人使用，除被许可人之外，包括著作权人本人在内的其他任何人均不能以该方式在约定的期限和地域范围内使用该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二）排他许可使用：排他许可使用又叫独家许可使用，是指著作权人授权他人在一定期限和地域范围内以特定方式使用作品，同时，著作权人可以以同样的方式在该期限和地域范围内使用，但不得许可他人进行同样的使用。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（三）普通许可使用是指著作权人授权作品使用者在一定期限和地域范围内以特定方式使用作品，同时，著作权人可以以同样的方式在该时间和地域范围内使用，也可以许可他人进行同样的使用。 </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二、著作财产权许可使用的种类</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44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6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1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a:t>
            </a:r>
            <a:r>
              <a:rPr lang="zh-CN" altLang="en-US" b="1" dirty="0">
                <a:latin typeface="黑体" panose="02010609060101010101" pitchFamily="49" charset="-122"/>
                <a:ea typeface="黑体" panose="02010609060101010101" pitchFamily="49" charset="-122"/>
              </a:rPr>
              <a:t>许可使用</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83979" y="1810347"/>
            <a:ext cx="8248746" cy="23285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使用他人作品应当同著作权人订立许可使用合同，专有许可使用（报社、杂志社刊用作品除外），应当订立书面合同。就内容而言，著作权许可使用合同主要包括下列各项：许可使用的权利种类；许可使用的权利是专有使用权或者非专有使用权；许可使用的地域范围、期间；付酬标准和方法；违约责任；双方认为需要约定的其他内容。</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三、许可使用合同的内容</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44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36521" y="1247989"/>
            <a:ext cx="9454393" cy="4362022"/>
          </a:xfrm>
        </p:spPr>
        <p:txBody>
          <a:bodyPr>
            <a:normAutofit/>
          </a:bodyPr>
          <a:lstStyle/>
          <a:p>
            <a:pPr algn="just">
              <a:lnSpc>
                <a:spcPct val="17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通过对骑兵连被撤销前后连长、指导员和一匹神骏的战马的描写，叙述了骑兵在历史上的辉煌、骑兵连被撤销、骑兵连官兵特别是骑兵连长对骑兵、战马的痴迷。</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存在如下描述：神马（</a:t>
            </a:r>
            <a:r>
              <a:rPr lang="en-US" altLang="zh-CN" sz="2000" dirty="0">
                <a:solidFill>
                  <a:prstClr val="black"/>
                </a:solidFill>
                <a:latin typeface="黑体" panose="02010609060101010101" pitchFamily="49" charset="-122"/>
                <a:ea typeface="黑体" panose="02010609060101010101" pitchFamily="49" charset="-122"/>
              </a:rPr>
              <a:t>15</a:t>
            </a:r>
            <a:r>
              <a:rPr lang="zh-CN" altLang="en-US" sz="2000" dirty="0">
                <a:solidFill>
                  <a:prstClr val="black"/>
                </a:solidFill>
                <a:latin typeface="黑体" panose="02010609060101010101" pitchFamily="49" charset="-122"/>
                <a:ea typeface="黑体" panose="02010609060101010101" pitchFamily="49" charset="-122"/>
              </a:rPr>
              <a:t>号军马）出身来历中透着的神秘、连长与军马的水乳交融、指导员孔越华的人物形象、连长作诗、父亲当过骑兵团长、骑兵在未来战争中发挥的重要作用、连长为保留骑兵连所做的努力、骑兵连最后被撤销、结尾处连长与神马的悲壮。“雷剧”中天马的来历也透着神秘，除了连长常问天的父亲曾为骑兵师长外，上述情节内容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基本相似。</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87594" y="1132768"/>
            <a:ext cx="10531828" cy="4985472"/>
          </a:xfrm>
        </p:spPr>
        <p:txBody>
          <a:bodyPr>
            <a:normAutofit/>
          </a:bodyPr>
          <a:lstStyle/>
          <a:p>
            <a:pPr algn="just">
              <a:lnSpc>
                <a:spcPct val="15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2000" dirty="0">
                <a:latin typeface="黑体" panose="02010609060101010101" pitchFamily="49" charset="-122"/>
                <a:ea typeface="黑体" panose="02010609060101010101" pitchFamily="49" charset="-122"/>
              </a:rPr>
              <a:t>    1961</a:t>
            </a:r>
            <a:r>
              <a:rPr lang="zh-CN" altLang="en-US" sz="2000" dirty="0">
                <a:latin typeface="黑体" panose="02010609060101010101" pitchFamily="49" charset="-122"/>
                <a:ea typeface="黑体" panose="02010609060101010101" pitchFamily="49" charset="-122"/>
              </a:rPr>
              <a:t>年，上海天马电影制片厂根据梁信创作的电影文学剧本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拍摄成同名电影并公映发行。</a:t>
            </a:r>
            <a:r>
              <a:rPr lang="en-US" altLang="zh-CN" sz="2000" dirty="0">
                <a:latin typeface="黑体" panose="02010609060101010101" pitchFamily="49" charset="-122"/>
                <a:ea typeface="黑体" panose="02010609060101010101" pitchFamily="49" charset="-122"/>
              </a:rPr>
              <a:t>1964</a:t>
            </a:r>
            <a:r>
              <a:rPr lang="zh-CN" altLang="en-US" sz="2000" dirty="0">
                <a:latin typeface="黑体" panose="02010609060101010101" pitchFamily="49" charset="-122"/>
                <a:ea typeface="黑体" panose="02010609060101010101" pitchFamily="49" charset="-122"/>
              </a:rPr>
              <a:t>年，中央芭蕾舞团将电影剧本改编为芭蕾舞剧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并公演。</a:t>
            </a:r>
            <a:r>
              <a:rPr lang="en-US" altLang="zh-CN" sz="2000" dirty="0">
                <a:latin typeface="黑体" panose="02010609060101010101" pitchFamily="49" charset="-122"/>
                <a:ea typeface="黑体" panose="02010609060101010101" pitchFamily="49" charset="-122"/>
              </a:rPr>
              <a:t>1993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日，梁信和中央芭蕾舞团依据</a:t>
            </a:r>
            <a:r>
              <a:rPr lang="en-US" altLang="zh-CN" sz="2000" dirty="0">
                <a:latin typeface="黑体" panose="02010609060101010101" pitchFamily="49" charset="-122"/>
                <a:ea typeface="黑体" panose="02010609060101010101" pitchFamily="49" charset="-122"/>
              </a:rPr>
              <a:t>1991</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月实施的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著作权法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订立了一份协议书，协议书中确认了芭蕾舞剧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系根据梁信的电影文学剧本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改编而成，并认同了当年改编过程中得到了梁信的应允和帮助。梁信认为，根据当时的法律规定，著作权许可使用合同的有效期不超过十年，故该协议应于</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月期满失效。为此，梁信诉请法院要求判令中央芭蕾舞团停止侵权，即在未经另行许可的情况下，不得演出根据其作品改编的芭蕾舞剧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；公开赔礼道歉；赔偿经济损失</a:t>
            </a:r>
            <a:r>
              <a:rPr lang="en-US" altLang="zh-CN" sz="2000" dirty="0">
                <a:latin typeface="黑体" panose="02010609060101010101" pitchFamily="49" charset="-122"/>
                <a:ea typeface="黑体" panose="02010609060101010101" pitchFamily="49" charset="-122"/>
              </a:rPr>
              <a:t>50</a:t>
            </a:r>
            <a:r>
              <a:rPr lang="zh-CN" altLang="en-US" sz="2000" dirty="0">
                <a:latin typeface="黑体" panose="02010609060101010101" pitchFamily="49" charset="-122"/>
                <a:ea typeface="黑体" panose="02010609060101010101" pitchFamily="49" charset="-122"/>
              </a:rPr>
              <a:t>万元及律师费</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万元。</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34518" y="1216658"/>
            <a:ext cx="9949343" cy="4985472"/>
          </a:xfrm>
        </p:spPr>
        <p:txBody>
          <a:bodyPr>
            <a:normAutofit/>
          </a:bodyPr>
          <a:lstStyle/>
          <a:p>
            <a:pPr algn="just"/>
            <a:r>
              <a:rPr lang="zh-CN" altLang="en-US" sz="2000" dirty="0">
                <a:latin typeface="黑体" panose="02010609060101010101" pitchFamily="49" charset="-122"/>
                <a:ea typeface="黑体" panose="02010609060101010101" pitchFamily="49" charset="-122"/>
              </a:rPr>
              <a:t>法院意见：</a:t>
            </a:r>
            <a:endParaRPr lang="en-US" altLang="zh-CN" sz="2000" dirty="0">
              <a:latin typeface="黑体" panose="02010609060101010101" pitchFamily="49" charset="-122"/>
              <a:ea typeface="黑体" panose="02010609060101010101" pitchFamily="49" charset="-122"/>
            </a:endParaRPr>
          </a:p>
          <a:p>
            <a:pPr algn="just"/>
            <a:r>
              <a:rPr lang="zh-CN" altLang="en-US" sz="2000" dirty="0">
                <a:latin typeface="黑体" panose="02010609060101010101" pitchFamily="49" charset="-122"/>
                <a:ea typeface="黑体" panose="02010609060101010101" pitchFamily="49" charset="-122"/>
              </a:rPr>
              <a:t>    中央芭蕾舞团</a:t>
            </a:r>
            <a:r>
              <a:rPr lang="en-US" altLang="zh-CN" sz="2000" dirty="0">
                <a:latin typeface="黑体" panose="02010609060101010101" pitchFamily="49" charset="-122"/>
                <a:ea typeface="黑体" panose="02010609060101010101" pitchFamily="49" charset="-122"/>
              </a:rPr>
              <a:t>1964</a:t>
            </a:r>
            <a:r>
              <a:rPr lang="zh-CN" altLang="en-US" sz="2000" dirty="0">
                <a:latin typeface="黑体" panose="02010609060101010101" pitchFamily="49" charset="-122"/>
                <a:ea typeface="黑体" panose="02010609060101010101" pitchFamily="49" charset="-122"/>
              </a:rPr>
              <a:t>年将梁信的电影文学剧本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改编为芭蕾舞剧时，得到了梁信的许可，虽然这种许可没有书面形式，但结合现有证据可以认定著作权许可使用合同有效；</a:t>
            </a:r>
            <a:r>
              <a:rPr lang="en-US" altLang="zh-CN" sz="2000" dirty="0">
                <a:latin typeface="黑体" panose="02010609060101010101" pitchFamily="49" charset="-122"/>
                <a:ea typeface="黑体" panose="02010609060101010101" pitchFamily="49" charset="-122"/>
              </a:rPr>
              <a:t>1993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月，双方签订的协议书不属作品许可使用合同，而是双方就表演者表演改编作品给付原作者报酬的约定；</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月以后，中央芭蕾舞团持续演出芭蕾舞剧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不构成未经许可使用侵犯梁信著作权，但应依法向梁信支付相应的表演改编作品报酬，对梁信由此而产生的经济损失予以一定的赔偿。关于署名权问题，中央芭蕾舞团在其官方网站介绍涉案剧目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时，出现未给梁信署名的情况，构成对梁信署名权的侵犯，应当予以赔礼道歉。据此，判决：中央芭蕾舞团赔偿梁信经济损失及诉讼合理支出共十二万元；向梁信书面赔礼道歉。</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472898"/>
            <a:ext cx="8952272" cy="37135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zh-CN"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rPr>
              <a:t>（一）著作财产权转让的概念和法律特征</a:t>
            </a:r>
            <a:endPar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著作权的转让是指著作权人将其著作财产权的一部分或全部内容转移给他人所有，并使之成为新的著作财产权利人的法律行为。著作财产权的转让具有以下法律特征：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著作财产权的转让是一种双方、要式法律行为。</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著作财产权和著作人身权分离。</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lvl="0">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交易内容的多元化选择。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著作财产权的转让并非作品原件物权的转让。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一、著作财产权转让</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829610"/>
            <a:ext cx="8495030" cy="27901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（二）著作财产权转让与许可使用的区别</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著作权许可使用不改变著作权的归属</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而通过著作权转让，受让人代替原著作权人取得所受让的权利。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在著作权许可使用中，被许可人要受到著作权人的约束；而通过著作权转让，受让人作为著作权人在约定的地域范围内可按自己的意志行使所受让之著作权，不再受转让人的约束。</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一、著作财产权转让</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14817"/>
            <a:ext cx="8780361" cy="369331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（三）著作财产权转让的内容</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财产权转让究竟是全部转让，还是部分转让，以及转让的地域范围，应当依照当事人之间的合同加以约定。如果著作财产权转让合同约定不明确，则应当根据事实和法律作出合理的推定。如果合同未明确约定的权利，推定为未转让；如果合同未明确规定地域范围的，则应当推定为仅在受让人所在法域范围内有效。</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著作权转让对当事人意义重大，为了避免不必要的纠纷，法律规定著作财产权的转让应当订立书面合同。</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近年来，由于著作权和邻接权交易市场经常出现“一物二卖”案件，在法律效力上，可采登记对抗主义。</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一、著作财产权转让</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28244"/>
            <a:ext cx="9040315" cy="4459362"/>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（一）质押的概念</a:t>
            </a:r>
            <a:endPar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质押</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是指债务人或第三人依法将其著作财产权中的财产权利出质，将该财产权利作为债权的担保，债务人不履行债务时，债权人有权以该财产权利折价或者以拍卖、变卖该财产权的价款优先受偿。</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lang="en-US" altLang="zh-CN" dirty="0">
                <a:solidFill>
                  <a:prstClr val="black"/>
                </a:solidFill>
                <a:latin typeface="黑体" panose="02010609060101010101" pitchFamily="49" charset="-122"/>
                <a:ea typeface="黑体" panose="02010609060101010101" pitchFamily="49" charset="-122"/>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我国著作权法上没有著作财产权质押的内容。</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物权法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227</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条的规定，民事主体可以对著作财产权设定质权，当事人双方应签订质押合同，质权自办理出质登记时成立。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著作财产权质押具有下列特征：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1">
              <a:lnSpc>
                <a:spcPct val="150000"/>
              </a:lnSpc>
              <a:spcBef>
                <a:spcPts val="0"/>
              </a:spcBef>
              <a:spcAft>
                <a:spcPts val="0"/>
              </a:spcAft>
              <a:buClrTx/>
              <a:buSzTx/>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著作财产权质押是一种要式法律行为。</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1">
              <a:lnSpc>
                <a:spcPct val="150000"/>
              </a:lnSpc>
              <a:spcBef>
                <a:spcPts val="0"/>
              </a:spcBef>
              <a:spcAft>
                <a:spcPts val="0"/>
              </a:spcAft>
              <a:buClrTx/>
              <a:buSzTx/>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作为出质标的之著作财产权必须处于著作权的保护期内，且著作财产权属无争议。</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二、著作财产权质押 </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14817"/>
            <a:ext cx="8780361" cy="3351367"/>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a:t>
            </a: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质押的法律效果</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为了保护债权人的利益，著作财产权出质后，出质人不得将其转让或许可他人使用，但经出质人与质权人协商同意的除外。</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质权担保之主债权的种类、数额等发生变更，或质权的种类、范围、担保期限发生变更的，质押合同当事人应于变更之日起</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日内办理合同变更登记，否则变更后的合同无效。当事人提前终止质押合同的，应办理合同注销登记。在质押担保期限内质押合同履行完毕的，当事人应在质押期限届满之日起</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日内办理注销登记。</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二、著作财产权质押 </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63989" y="1764121"/>
            <a:ext cx="8357451" cy="3329758"/>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信托是指著作权人用转让或者其他处分的方法将著作财产权托付给受托人，并约定获取报酬的标准和办法，让受托人以自己的名义按照一定的目的对著作财产权进行管理或者处分的制度。在信托关系中，著作财产权属于受托人，但受托人必须按照信托目的行使著作财产权，以保证在信托关系中向信托人承担的义务。</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2981109" y="980968"/>
            <a:ext cx="790773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三、信托 </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endPar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1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6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4430" y="2068830"/>
            <a:ext cx="10447020" cy="1719385"/>
          </a:xfrm>
        </p:spPr>
        <p:txBody>
          <a:bodyPr>
            <a:normAutofit/>
          </a:bodyPr>
          <a:lstStyle/>
          <a:p>
            <a:r>
              <a:rPr lang="zh-CN" altLang="en-US" sz="6000" dirty="0">
                <a:solidFill>
                  <a:schemeClr val="bg1"/>
                </a:solidFill>
                <a:latin typeface="华文中宋" panose="02010600040101010101" pitchFamily="2" charset="-122"/>
                <a:ea typeface="华文中宋" panose="02010600040101010101" pitchFamily="2" charset="-122"/>
              </a:rPr>
              <a:t>第</a:t>
            </a:r>
            <a:r>
              <a:rPr lang="zh-CN" altLang="en-US" sz="6000" dirty="0"/>
              <a:t>七</a:t>
            </a:r>
            <a:r>
              <a:rPr lang="zh-CN" altLang="en-US" sz="6000" dirty="0">
                <a:solidFill>
                  <a:schemeClr val="bg1"/>
                </a:solidFill>
                <a:latin typeface="华文中宋" panose="02010600040101010101" pitchFamily="2" charset="-122"/>
                <a:ea typeface="华文中宋" panose="02010600040101010101" pitchFamily="2" charset="-122"/>
              </a:rPr>
              <a:t>章 侵害著作权的法律责任 </a:t>
            </a:r>
            <a:endParaRPr lang="zh-CN" altLang="en-US" sz="60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目录</a:t>
            </a:r>
            <a:endPar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6" name="圆角矩形 5"/>
          <p:cNvSpPr/>
          <p:nvPr/>
        </p:nvSpPr>
        <p:spPr>
          <a:xfrm>
            <a:off x="8719133" y="182237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10" name="组合 9"/>
          <p:cNvGrpSpPr/>
          <p:nvPr/>
        </p:nvGrpSpPr>
        <p:grpSpPr>
          <a:xfrm>
            <a:off x="2419938" y="1819177"/>
            <a:ext cx="6373086" cy="495954"/>
            <a:chOff x="3870041" y="1794664"/>
            <a:chExt cx="6373086"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12" name="文本框 11"/>
          <p:cNvSpPr txBox="1"/>
          <p:nvPr/>
        </p:nvSpPr>
        <p:spPr>
          <a:xfrm>
            <a:off x="2500310" y="1837748"/>
            <a:ext cx="511045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    侵害著作权的行为</a:t>
            </a: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14" name="组合 13"/>
          <p:cNvGrpSpPr/>
          <p:nvPr/>
        </p:nvGrpSpPr>
        <p:grpSpPr>
          <a:xfrm>
            <a:off x="2419938" y="2461125"/>
            <a:ext cx="7455583" cy="495954"/>
            <a:chOff x="3870041" y="1794664"/>
            <a:chExt cx="6373087" cy="495954"/>
          </a:xfrm>
        </p:grpSpPr>
        <p:sp>
          <p:nvSpPr>
            <p:cNvPr id="15" name="圆角矩形 14"/>
            <p:cNvSpPr/>
            <p:nvPr/>
          </p:nvSpPr>
          <p:spPr>
            <a:xfrm>
              <a:off x="3870041" y="1794664"/>
              <a:ext cx="1026135"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 name="矩形 15"/>
            <p:cNvSpPr/>
            <p:nvPr/>
          </p:nvSpPr>
          <p:spPr>
            <a:xfrm>
              <a:off x="4747492" y="1794664"/>
              <a:ext cx="149246"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7" name="矩形 16"/>
            <p:cNvSpPr/>
            <p:nvPr/>
          </p:nvSpPr>
          <p:spPr>
            <a:xfrm>
              <a:off x="4998352" y="1794664"/>
              <a:ext cx="524477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18" name="文本框 17"/>
          <p:cNvSpPr txBox="1"/>
          <p:nvPr/>
        </p:nvSpPr>
        <p:spPr>
          <a:xfrm>
            <a:off x="2500310" y="2479696"/>
            <a:ext cx="65065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    侵害著作权法律责任的类型与后果</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5185" y="1124379"/>
            <a:ext cx="10075178" cy="4985472"/>
          </a:xfrm>
        </p:spPr>
        <p:txBody>
          <a:bodyPr>
            <a:normAutofit/>
          </a:bodyPr>
          <a:lstStyle/>
          <a:p>
            <a:pPr algn="just">
              <a:lnSpc>
                <a:spcPct val="17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讲述中国军队最后一支骑兵连充满传奇与神秘历史的书，书中展示草原与骑兵的生活，如马与人的情感、最后一匹野马的基因价值，以及研究马语的老人，神秘的预言者，最后的野马在香港赛马场胜出的传奇故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连长成天的父亲是原骑兵师的师长，司令员是山南骑兵连的第一任连长、成天父亲的老部下，成天从小暗恋司令员女儿兰静，指导员王青衣与兰静相爱，并促进成天与基因学者刘可可的爱情。最后连长为救被困沼泽的研究人员牺牲。雷剧中高波将前指导员跑得又快又稳性子好的“大喇嘛”牵来交给常问天作为临时坐骑。结尾连长为完成抓捕任务而牺牲。“雷剧”中有关指导员孔越华与连长常问天之间关系的描述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中指导员王青衣与连长成天关系的情节内容有相似之处。</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侵害著作权的行为</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7" name="PA_文本框 3"/>
          <p:cNvSpPr txBox="1"/>
          <p:nvPr>
            <p:custDataLst>
              <p:tags r:id="rId1"/>
            </p:custDataLst>
          </p:nvPr>
        </p:nvSpPr>
        <p:spPr>
          <a:xfrm>
            <a:off x="3101244" y="2090494"/>
            <a:ext cx="8317326" cy="34163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）单独侵权行为。指行为人一人实施的侵害他人著作权的行为，中间并无其他人行为的介入。单独侵权行为类似于英美法上的直接侵权行为。</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）共同侵权行为。指多人共同侵害他人著作权的行为。如教唆、帮助他人实施侵害著作权的行为。共同侵权行为类似于英美法上的间接侵权行为。</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9" name="矩形 8"/>
          <p:cNvSpPr/>
          <p:nvPr/>
        </p:nvSpPr>
        <p:spPr>
          <a:xfrm>
            <a:off x="0" y="1180803"/>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（一）侵害著作权行为的分类</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侵害著作权的行为</a:t>
            </a:r>
            <a:endParaRPr lang="zh-CN" altLang="en-US" dirty="0"/>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sp>
        <p:nvSpPr>
          <p:cNvPr id="7" name="PA_文本框 3"/>
          <p:cNvSpPr txBox="1"/>
          <p:nvPr>
            <p:custDataLst>
              <p:tags r:id="rId1"/>
            </p:custDataLst>
          </p:nvPr>
        </p:nvSpPr>
        <p:spPr>
          <a:xfrm>
            <a:off x="2840854" y="1524656"/>
            <a:ext cx="9197266" cy="40626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依据</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52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条，下列行为为侵犯著作权、邻接权侵权行为：</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（一）未经著作权人许可，发表其作品的；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（二）未经合作作者许可，将与他人合作创作的作品当作自己单独创作的作品发表的；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（三）没有参加创作，为谋取个人名利，在他人作品上署名的；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（四）歪曲、篡改他人作品的；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（五）剽窃他人作品的；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（六）未经著作权人许可，以展览、摄制视听作品的方法使用作品，或者以改编、   翻译、注释等方式使用作品的，本法另有规定的除外；</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（七）使用他人作品，应当支付报酬而未支付的；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（八）未经视听作品、计算机软件、录音录像制品的著作权人、表演者或者录音录像制作者许可，出租其作品或者录音录像制品的原件或者复制件的，本法另有规定的除外；</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（九）未经出版者许可，使用其出版的图书、期刊的版式设计的；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（十）未经表演者许可，从现场直播或者公开传送其现场表演，或者录制其表演的；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（十一）其他侵犯著作权以及与著作权有关的权利的</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行为。</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
        <p:nvSpPr>
          <p:cNvPr id="9" name="矩形 8"/>
          <p:cNvSpPr/>
          <p:nvPr/>
        </p:nvSpPr>
        <p:spPr>
          <a:xfrm>
            <a:off x="422179" y="897884"/>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（二）侵害著作权行为的表现形式</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侵害著作权的行为</a:t>
            </a:r>
            <a:endParaRPr lang="zh-CN" altLang="en-US" dirty="0"/>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sp>
        <p:nvSpPr>
          <p:cNvPr id="7" name="PA_文本框 3"/>
          <p:cNvSpPr txBox="1"/>
          <p:nvPr>
            <p:custDataLst>
              <p:tags r:id="rId1"/>
            </p:custDataLst>
          </p:nvPr>
        </p:nvSpPr>
        <p:spPr>
          <a:xfrm>
            <a:off x="2981109" y="1421104"/>
            <a:ext cx="8952272"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依据</a:t>
            </a:r>
            <a:r>
              <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53</a:t>
            </a: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条，下列行为为侵犯著作权、邻接权侵权行为：</a:t>
            </a:r>
            <a:endPar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（一）未经著作权人许可，复制、发行、表演、放映、广播、汇编、通过信息网络向公众传播其作品的，本法另有规定的除外；</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（二）出版他人享有专有出版权的图书的；</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（三）未经表演者许可，复制、发行录有其表演的录音录像制品，或者通过信息网络向公众传播其表演的，本法另有规定的除外；</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（四）未经录音录像制作者许可，复制、发行、通过信息网络向公众传播其制作的录音录像制品的，本法另有规定的除外；</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（五）未经许可，播放、复制或者通过信息网络向公众传播广播、电视的，本法另有规定的除外；</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六）未经著作权人或者与著作权有关的权利人许可，故意避开或者破坏技术措施的，故意制造、进口或者向他人提供主要用于避开、破坏技术措施的装置或者部件的，或者故意为他人避开或者破坏技术措施提供技术服务的，法律、行政法规另有规定的除外；</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七）未经著作权人或者与著作权有关的权利人许可，故意删除或者改变作品、版式设计、表演、录音录像制品或者广播、电视上的权利管理信息的，知道或者应当知道作品、版式设计、表演、录音录像制品或者广播、电视上的权利管理信息未经许可被删除或者改变，仍然向公众提供的，法律、行政法规另有规定的除外；</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（八）制作、出售假冒他人署名的作品的。</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356151" y="897884"/>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（二）侵害著作权行为的表现形式</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侵害著作权的行为</a:t>
            </a:r>
            <a:endParaRPr lang="zh-CN" altLang="en-US" dirty="0"/>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sp>
        <p:nvSpPr>
          <p:cNvPr id="7" name="PA_文本框 3"/>
          <p:cNvSpPr txBox="1"/>
          <p:nvPr>
            <p:custDataLst>
              <p:tags r:id="rId1"/>
            </p:custDataLst>
          </p:nvPr>
        </p:nvSpPr>
        <p:spPr>
          <a:xfrm>
            <a:off x="3238404" y="1824616"/>
            <a:ext cx="827160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网络传播行为。</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网络广播行为。</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未经著作权人或者与著作权有关的权利人许可，故意避开或者破坏权利人为其作品、录音录像制品等采取的保护著作权或者与著作权有关的权利的技术措施的。</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未经著作权人或者与著作权有关的权利人许可，故意删除或者改变作品、录音录像制品等的权利管理电子信息的，或者通过信息网络向公众提供明知或者应知未经权利人许可被删除或者改变权利管理电子信息的作品、表演、录音录像制品。</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网络服务提供者的间接侵权行为。</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用户个人使用分散式</a:t>
            </a:r>
            <a:r>
              <a:rPr kumimoji="0" lang="en-GB"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P2P</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技术传播作品。</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7. </a:t>
            </a:r>
            <a:r>
              <a:rPr kumimoji="0" lang="en-GB"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P2P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软件提供者的间接侵权行为。</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8.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网络环境下的其他侵权行为。</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356151" y="1047864"/>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（三）网络环境下的侵权行为类型</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侵害著作权法律责任的类型与后果</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3398424" y="1844961"/>
            <a:ext cx="7711535" cy="32518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）责任形式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停止侵害</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消除影响、赔礼道歉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赔偿损失</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）管辖：原则上由中级以上人民法院管辖。</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）举证责任： “谁主张、谁举证”，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规定，特定情形下，可实行举证责任倒置原则。</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10" name="矩形 9"/>
          <p:cNvSpPr/>
          <p:nvPr/>
        </p:nvSpPr>
        <p:spPr>
          <a:xfrm>
            <a:off x="836211" y="1232029"/>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（一）侵害著作权的民事责任</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2571" y="887767"/>
            <a:ext cx="10457895" cy="5646198"/>
          </a:xfrm>
        </p:spPr>
        <p:txBody>
          <a:bodyPr>
            <a:normAutofit/>
          </a:bodyPr>
          <a:lstStyle/>
          <a:p>
            <a:pPr>
              <a:lnSpc>
                <a:spcPct val="170000"/>
              </a:lnSpc>
            </a:pPr>
            <a:r>
              <a:rPr lang="zh-CN" altLang="en-US" sz="2000" dirty="0">
                <a:latin typeface="黑体" panose="02010609060101010101" pitchFamily="49" charset="-122"/>
                <a:ea typeface="黑体" panose="02010609060101010101" pitchFamily="49" charset="-122"/>
              </a:rPr>
              <a:t>    侵犯著作权或者与著作权有关的权利的，侵权人应当按照权利人因此受到的实际损失或者侵权人的违法所得给予赔偿；权利人的实际损失或者侵权人的违法所得难以计算的，可以参照该权利使用费给予赔偿。对故意侵犯著作权或者与著作权有关的权利，情节严重的，可以在按照上述方法确定数额的</a:t>
            </a:r>
            <a:r>
              <a:rPr lang="zh-CN" altLang="en-US" sz="2000" dirty="0">
                <a:solidFill>
                  <a:srgbClr val="FF0000"/>
                </a:solidFill>
                <a:latin typeface="黑体" panose="02010609060101010101" pitchFamily="49" charset="-122"/>
                <a:ea typeface="黑体" panose="02010609060101010101" pitchFamily="49" charset="-122"/>
              </a:rPr>
              <a:t>一倍以上五倍以下</a:t>
            </a:r>
            <a:r>
              <a:rPr lang="zh-CN" altLang="en-US" sz="2000" dirty="0">
                <a:latin typeface="黑体" panose="02010609060101010101" pitchFamily="49" charset="-122"/>
                <a:ea typeface="黑体" panose="02010609060101010101" pitchFamily="49" charset="-122"/>
              </a:rPr>
              <a:t>给予赔偿。</a:t>
            </a:r>
            <a:endParaRPr lang="zh-CN" altLang="en-US" sz="2000" dirty="0">
              <a:latin typeface="黑体" panose="02010609060101010101" pitchFamily="49" charset="-122"/>
              <a:ea typeface="黑体" panose="02010609060101010101" pitchFamily="49" charset="-122"/>
            </a:endParaRPr>
          </a:p>
          <a:p>
            <a:pPr>
              <a:lnSpc>
                <a:spcPct val="170000"/>
              </a:lnSpc>
            </a:pPr>
            <a:r>
              <a:rPr lang="zh-CN" altLang="en-US" sz="2000" dirty="0">
                <a:latin typeface="黑体" panose="02010609060101010101" pitchFamily="49" charset="-122"/>
                <a:ea typeface="黑体" panose="02010609060101010101" pitchFamily="49" charset="-122"/>
              </a:rPr>
              <a:t>    权利人的实际损失、侵权人的违法所得、权利使用费难以计算的，由人民法院根据侵权行为的情节，判决给予</a:t>
            </a:r>
            <a:r>
              <a:rPr lang="zh-CN" altLang="en-US" sz="2000" dirty="0">
                <a:solidFill>
                  <a:srgbClr val="FF0000"/>
                </a:solidFill>
                <a:latin typeface="黑体" panose="02010609060101010101" pitchFamily="49" charset="-122"/>
                <a:ea typeface="黑体" panose="02010609060101010101" pitchFamily="49" charset="-122"/>
              </a:rPr>
              <a:t>五百元以上五百万元以下</a:t>
            </a:r>
            <a:r>
              <a:rPr lang="zh-CN" altLang="en-US" sz="2000" dirty="0">
                <a:latin typeface="黑体" panose="02010609060101010101" pitchFamily="49" charset="-122"/>
                <a:ea typeface="黑体" panose="02010609060101010101" pitchFamily="49" charset="-122"/>
              </a:rPr>
              <a:t>的赔偿。</a:t>
            </a:r>
            <a:endParaRPr lang="zh-CN" altLang="en-US" sz="2000" dirty="0">
              <a:latin typeface="黑体" panose="02010609060101010101" pitchFamily="49" charset="-122"/>
              <a:ea typeface="黑体" panose="02010609060101010101" pitchFamily="49" charset="-122"/>
            </a:endParaRPr>
          </a:p>
          <a:p>
            <a:pPr>
              <a:lnSpc>
                <a:spcPct val="170000"/>
              </a:lnSpc>
            </a:pPr>
            <a:r>
              <a:rPr lang="zh-CN" altLang="en-US" sz="2000" dirty="0">
                <a:latin typeface="黑体" panose="02010609060101010101" pitchFamily="49" charset="-122"/>
                <a:ea typeface="黑体" panose="02010609060101010101" pitchFamily="49" charset="-122"/>
              </a:rPr>
              <a:t>    赔偿数额还应当包括权利人为制止侵权行为所支付的合理开支。</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26959" y="967666"/>
            <a:ext cx="10027731" cy="5209297"/>
          </a:xfrm>
        </p:spPr>
        <p:txBody>
          <a:bodyPr>
            <a:normAutofit fontScale="85000" lnSpcReduction="20000"/>
          </a:bodyPr>
          <a:lstStyle/>
          <a:p>
            <a:pPr>
              <a:lnSpc>
                <a:spcPct val="190000"/>
              </a:lnSpc>
            </a:pPr>
            <a:r>
              <a:rPr lang="zh-CN" altLang="en-US" sz="2200" dirty="0">
                <a:latin typeface="黑体" panose="02010609060101010101" pitchFamily="49" charset="-122"/>
                <a:ea typeface="黑体" panose="02010609060101010101" pitchFamily="49" charset="-122"/>
              </a:rPr>
              <a:t>    人民法院为确定赔偿数额，在权利人已经尽了必要举证责任，而与侵权行为相关的账簿、资料等主要由侵权人掌握的，可以责令侵权人提供与侵权行为相关的账簿、资料等；侵权人不提供，或者提供虚假的账簿、资料等的，人民法院可以参考权利人的主张和提供的证据确定赔偿数额。</a:t>
            </a:r>
            <a:endParaRPr lang="zh-CN" altLang="en-US" sz="2200" dirty="0">
              <a:latin typeface="黑体" panose="02010609060101010101" pitchFamily="49" charset="-122"/>
              <a:ea typeface="黑体" panose="02010609060101010101" pitchFamily="49" charset="-122"/>
            </a:endParaRPr>
          </a:p>
          <a:p>
            <a:pPr>
              <a:lnSpc>
                <a:spcPct val="190000"/>
              </a:lnSpc>
            </a:pPr>
            <a:r>
              <a:rPr lang="zh-CN" altLang="en-US" sz="2200" dirty="0">
                <a:latin typeface="黑体" panose="02010609060101010101" pitchFamily="49" charset="-122"/>
                <a:ea typeface="黑体" panose="02010609060101010101" pitchFamily="49" charset="-122"/>
              </a:rPr>
              <a:t>    人民法院审理著作权纠纷案件，应权利人请求，对侵权复制品，除特殊情况外，责令销毁；对主要用于制造侵权复制品的材料、工具、设备等，责令销毁，且不予补偿；或者在特殊情况下，责令禁止前述材料、工具、设备等进入商业渠道，且不予补偿。</a:t>
            </a:r>
            <a:endParaRPr lang="en-US" altLang="zh-CN" sz="2200" dirty="0">
              <a:latin typeface="黑体" panose="02010609060101010101" pitchFamily="49" charset="-122"/>
              <a:ea typeface="黑体" panose="02010609060101010101" pitchFamily="49" charset="-122"/>
            </a:endParaRPr>
          </a:p>
          <a:p>
            <a:pPr>
              <a:lnSpc>
                <a:spcPct val="190000"/>
              </a:lnSpc>
            </a:pPr>
            <a:r>
              <a:rPr lang="zh-CN" altLang="en-US" sz="2200" dirty="0">
                <a:latin typeface="黑体" panose="02010609060101010101" pitchFamily="49" charset="-122"/>
                <a:ea typeface="黑体" panose="02010609060101010101" pitchFamily="49" charset="-122"/>
              </a:rPr>
              <a:t>    复制品的出版者、制作者不能证明其出版、制作有合法授权的，复制品的发行者或者视听作品、计算机软件、录音录像制品的复制品的出租者不能证明其发行、出租的复制品有合法来源的，应当承担法律责任。</a:t>
            </a:r>
            <a:endParaRPr lang="zh-CN" altLang="en-US" sz="2200" dirty="0">
              <a:latin typeface="黑体" panose="02010609060101010101" pitchFamily="49" charset="-122"/>
              <a:ea typeface="黑体" panose="02010609060101010101" pitchFamily="49"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内容占位符 2"/>
          <p:cNvSpPr>
            <a:spLocks noGrp="1"/>
          </p:cNvSpPr>
          <p:nvPr>
            <p:ph idx="1"/>
          </p:nvPr>
        </p:nvSpPr>
        <p:spPr>
          <a:xfrm>
            <a:off x="1526795" y="880844"/>
            <a:ext cx="9739619" cy="5478011"/>
          </a:xfrm>
        </p:spPr>
        <p:txBody>
          <a:bodyPr vert="horz" wrap="square" lIns="91440" tIns="45720" rIns="91440" bIns="45720" rtlCol="0" anchor="t" anchorCtr="0">
            <a:normAutofit fontScale="92500" lnSpcReduction="20000"/>
          </a:bodyPr>
          <a:lstStyle/>
          <a:p>
            <a:pPr algn="just"/>
            <a:r>
              <a:rPr lang="en-US" altLang="zh-CN" sz="1900" dirty="0">
                <a:solidFill>
                  <a:srgbClr val="FF0000"/>
                </a:solidFill>
                <a:latin typeface="黑体" panose="02010609060101010101" pitchFamily="49" charset="-122"/>
                <a:ea typeface="黑体" panose="02010609060101010101" pitchFamily="49" charset="-122"/>
              </a:rPr>
              <a:t>※</a:t>
            </a:r>
            <a:r>
              <a:rPr lang="zh-CN" altLang="en-US" sz="1900" dirty="0">
                <a:solidFill>
                  <a:srgbClr val="FF0000"/>
                </a:solidFill>
                <a:latin typeface="黑体" panose="02010609060101010101" pitchFamily="49" charset="-122"/>
                <a:ea typeface="黑体" panose="02010609060101010101" pitchFamily="49" charset="-122"/>
              </a:rPr>
              <a:t>案例</a:t>
            </a:r>
            <a:endParaRPr lang="en-US" altLang="zh-CN" sz="1900"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1900" dirty="0">
                <a:latin typeface="黑体" panose="02010609060101010101" pitchFamily="49" charset="-122"/>
                <a:ea typeface="黑体" panose="02010609060101010101" pitchFamily="49" charset="-122"/>
              </a:rPr>
              <a:t>    2002</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8</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14</a:t>
            </a:r>
            <a:r>
              <a:rPr lang="zh-CN" altLang="en-US" sz="1900" dirty="0">
                <a:latin typeface="黑体" panose="02010609060101010101" pitchFamily="49" charset="-122"/>
                <a:ea typeface="黑体" panose="02010609060101010101" pitchFamily="49" charset="-122"/>
              </a:rPr>
              <a:t>日，庄羽以“许愿的猪”为笔名将小说</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在天涯社区网站（网址：</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http</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//www.tianyaclub.com</a:t>
            </a:r>
            <a:r>
              <a:rPr lang="zh-CN" altLang="en-US" sz="1900" dirty="0">
                <a:latin typeface="黑体" panose="02010609060101010101" pitchFamily="49" charset="-122"/>
                <a:ea typeface="黑体" panose="02010609060101010101" pitchFamily="49" charset="-122"/>
              </a:rPr>
              <a:t>）舞文弄墨版发表。</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由中国文联出版社出版，作品署名“庄羽”。</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以主人公初晓与现男朋友高源及前男朋友张小北的感情经历为主线，在描写初晓与高源之间的爱情生活及矛盾冲突的同时，描写了初晓与张小北之间的感情纠葛，同时还描写了初晓的朋友李穹与张小北的婚姻生活以及张小北与情人张萌萌的婚外情，高源与张萌萌的两性关系及合作拍戏等。</a:t>
            </a:r>
            <a:endParaRPr lang="en-US" altLang="zh-CN" sz="1900" dirty="0">
              <a:latin typeface="黑体" panose="02010609060101010101" pitchFamily="49" charset="-122"/>
              <a:ea typeface="黑体" panose="02010609060101010101" pitchFamily="49" charset="-122"/>
            </a:endParaRPr>
          </a:p>
          <a:p>
            <a:pPr algn="just">
              <a:lnSpc>
                <a:spcPct val="150000"/>
              </a:lnSpc>
            </a:pPr>
            <a:r>
              <a:rPr lang="en-US" altLang="zh-CN" sz="1900" dirty="0">
                <a:latin typeface="黑体" panose="02010609060101010101" pitchFamily="49" charset="-122"/>
                <a:ea typeface="黑体" panose="02010609060101010101" pitchFamily="49" charset="-122"/>
              </a:rPr>
              <a:t>    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8</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19</a:t>
            </a:r>
            <a:r>
              <a:rPr lang="zh-CN" altLang="en-US" sz="1900" dirty="0">
                <a:latin typeface="黑体" panose="02010609060101010101" pitchFamily="49" charset="-122"/>
                <a:ea typeface="黑体" panose="02010609060101010101" pitchFamily="49" charset="-122"/>
              </a:rPr>
              <a:t>日，郭敬明作为甲方与作为乙方的春风出版社就出版郭敬明的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一书订立图书出版合同。合同第十一条约定，乙方以版税方式向甲方支付稿酬，版税的计算方式是：图书定价</a:t>
            </a:r>
            <a:r>
              <a:rPr lang="en-US" altLang="zh-CN" sz="1900" dirty="0">
                <a:latin typeface="黑体" panose="02010609060101010101" pitchFamily="49" charset="-122"/>
                <a:ea typeface="黑体" panose="02010609060101010101" pitchFamily="49" charset="-122"/>
              </a:rPr>
              <a:t>×10</a:t>
            </a:r>
            <a:r>
              <a:rPr lang="zh-CN" altLang="en-US" sz="1900" dirty="0">
                <a:latin typeface="黑体" panose="02010609060101010101" pitchFamily="49" charset="-122"/>
                <a:ea typeface="黑体" panose="02010609060101010101" pitchFamily="49" charset="-122"/>
              </a:rPr>
              <a:t>％的版税率</a:t>
            </a:r>
            <a:r>
              <a:rPr lang="en-US" altLang="zh-CN" sz="1900" dirty="0">
                <a:latin typeface="黑体" panose="02010609060101010101" pitchFamily="49" charset="-122"/>
                <a:ea typeface="黑体" panose="02010609060101010101" pitchFamily="49" charset="-122"/>
              </a:rPr>
              <a:t>×100 000</a:t>
            </a:r>
            <a:r>
              <a:rPr lang="zh-CN" altLang="en-US" sz="1900" dirty="0">
                <a:latin typeface="黑体" panose="02010609060101010101" pitchFamily="49" charset="-122"/>
                <a:ea typeface="黑体" panose="02010609060101010101" pitchFamily="49" charset="-122"/>
              </a:rPr>
              <a:t>册印数。</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月，春风出版社出版了郭敬明的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一书。该书版权页有“郭敬明著、春风文艺出版社出版发行、</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月第</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版、</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月第</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次印刷”等字样。</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以主人公林岚与现男朋友陆叙及前男朋友顾小北的感情经历为主线，在描写林岚与陆叙的爱情生活及矛盾冲突的同时，交替描写了林岚与顾小北的感情纠葛，顾小北与现女友姚姗姗的感情经历，林岚、闻婧、微微及火柴之间的友情以及她们和李茉莉的冲突等。</a:t>
            </a:r>
            <a:endParaRPr lang="zh-CN" altLang="en-US" sz="1900" dirty="0">
              <a:latin typeface="黑体" panose="02010609060101010101" pitchFamily="49" charset="-122"/>
              <a:ea typeface="黑体" panose="02010609060101010101" pitchFamily="49" charset="-122"/>
            </a:endParaRPr>
          </a:p>
          <a:p>
            <a:pPr algn="just">
              <a:lnSpc>
                <a:spcPct val="15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内容占位符 2"/>
          <p:cNvSpPr>
            <a:spLocks noGrp="1"/>
          </p:cNvSpPr>
          <p:nvPr>
            <p:ph idx="1"/>
          </p:nvPr>
        </p:nvSpPr>
        <p:spPr>
          <a:xfrm>
            <a:off x="1510440" y="864066"/>
            <a:ext cx="10158645" cy="5637402"/>
          </a:xfrm>
        </p:spPr>
        <p:txBody>
          <a:bodyPr vert="horz" wrap="square" lIns="91440" tIns="45720" rIns="91440" bIns="45720" rtlCol="0" anchor="t" anchorCtr="0">
            <a:normAutofit fontScale="92500"/>
          </a:bodyPr>
          <a:lstStyle/>
          <a:p>
            <a:pPr>
              <a:lnSpc>
                <a:spcPct val="160000"/>
              </a:lnSpc>
            </a:pPr>
            <a:r>
              <a:rPr lang="zh-CN" altLang="en-US" sz="1900" dirty="0">
                <a:latin typeface="黑体" panose="02010609060101010101" pitchFamily="49" charset="-122"/>
                <a:ea typeface="黑体" panose="02010609060101010101" pitchFamily="49" charset="-122"/>
              </a:rPr>
              <a:t>法院意见：</a:t>
            </a:r>
            <a:endParaRPr lang="en-US" altLang="zh-CN" sz="1900" dirty="0">
              <a:latin typeface="黑体" panose="02010609060101010101" pitchFamily="49" charset="-122"/>
              <a:ea typeface="黑体" panose="02010609060101010101" pitchFamily="49" charset="-122"/>
            </a:endParaRPr>
          </a:p>
          <a:p>
            <a:pPr>
              <a:lnSpc>
                <a:spcPct val="160000"/>
              </a:lnSpc>
            </a:pPr>
            <a:r>
              <a:rPr lang="en-US" altLang="zh-CN" sz="1900" dirty="0">
                <a:latin typeface="黑体" panose="02010609060101010101" pitchFamily="49" charset="-122"/>
                <a:ea typeface="黑体" panose="02010609060101010101" pitchFamily="49" charset="-122"/>
              </a:rPr>
              <a:t>    1.</a:t>
            </a:r>
            <a:r>
              <a:rPr lang="zh-CN" altLang="en-US" sz="1900" dirty="0">
                <a:latin typeface="黑体" panose="02010609060101010101" pitchFamily="49" charset="-122"/>
                <a:ea typeface="黑体" panose="02010609060101010101" pitchFamily="49" charset="-122"/>
              </a:rPr>
              <a:t>关于“主要情节侵权事实”部分，庄羽对两部作品的相应内容进行的概括个别内容不完全准确：例如，庄羽认为</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中有“高源因与初晓口角，失手将初晓推倒，导致初晓骨折”的情节，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中有“陆叙因为与林岚口角，失手将林岚推下楼梯，导致林岚骨折”的情节（见附表</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）。但在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中的实际描写是：高源一甩胳膊，初晓被吓了一跳，往后一退，踩在可乐瓶上，倒在地上，导致骨折。在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中的实际描写是：陆叙一甩手，林岚顺势滚下楼梯，导致骨折。可见，两部作品中女主人公骨折都并非因男主人公“推”后所导致，庄羽的概括不尽准确，存在一定的主观色彩。但从整体而言，附表</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中所列的</a:t>
            </a:r>
            <a:r>
              <a:rPr lang="en-US" altLang="zh-CN" sz="1900" dirty="0">
                <a:latin typeface="黑体" panose="02010609060101010101" pitchFamily="49" charset="-122"/>
                <a:ea typeface="黑体" panose="02010609060101010101" pitchFamily="49" charset="-122"/>
              </a:rPr>
              <a:t>12</a:t>
            </a:r>
            <a:r>
              <a:rPr lang="zh-CN" altLang="en-US" sz="1900" dirty="0">
                <a:latin typeface="黑体" panose="02010609060101010101" pitchFamily="49" charset="-122"/>
                <a:ea typeface="黑体" panose="02010609060101010101" pitchFamily="49" charset="-122"/>
              </a:rPr>
              <a:t>个主要情节的概括与原作中的描写基本相符。参考附表</a:t>
            </a:r>
            <a:r>
              <a:rPr lang="en-US" altLang="zh-CN" sz="1900" dirty="0">
                <a:latin typeface="黑体" panose="02010609060101010101" pitchFamily="49" charset="-122"/>
                <a:ea typeface="黑体" panose="02010609060101010101" pitchFamily="49" charset="-122"/>
              </a:rPr>
              <a:t>1 </a:t>
            </a:r>
            <a:r>
              <a:rPr lang="zh-CN" altLang="en-US" sz="1900" dirty="0">
                <a:latin typeface="黑体" panose="02010609060101010101" pitchFamily="49" charset="-122"/>
                <a:ea typeface="黑体" panose="02010609060101010101" pitchFamily="49" charset="-122"/>
              </a:rPr>
              <a:t>的内容，将涉案两部作品中的相应情节进行对比后可以认定，上述</a:t>
            </a:r>
            <a:r>
              <a:rPr lang="en-US" altLang="zh-CN" sz="1900" dirty="0">
                <a:latin typeface="黑体" panose="02010609060101010101" pitchFamily="49" charset="-122"/>
                <a:ea typeface="黑体" panose="02010609060101010101" pitchFamily="49" charset="-122"/>
              </a:rPr>
              <a:t>12</a:t>
            </a:r>
            <a:r>
              <a:rPr lang="zh-CN" altLang="en-US" sz="1900" dirty="0">
                <a:latin typeface="黑体" panose="02010609060101010101" pitchFamily="49" charset="-122"/>
                <a:ea typeface="黑体" panose="02010609060101010101" pitchFamily="49" charset="-122"/>
              </a:rPr>
              <a:t>个主要情节明显雷同。以第一个情节为例，</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中描写张小北请初晓为张萌萌帮忙，因最终没有办成，初晓被张小北误认为没有给钱而故意拖着不办，初晓十分郁闷。与之相应，</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中的情节发展及结局均与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中相同。本院对郭敬明关于上述情节没有独创性，且情节的表达形式完全不同的主张不予支持。</a:t>
            </a:r>
            <a:endParaRPr lang="zh-CN" altLang="en-US" sz="1900" dirty="0">
              <a:latin typeface="黑体" panose="02010609060101010101" pitchFamily="49" charset="-122"/>
              <a:ea typeface="黑体" panose="02010609060101010101" pitchFamily="49" charset="-122"/>
            </a:endParaRPr>
          </a:p>
          <a:p>
            <a:pPr>
              <a:lnSpc>
                <a:spcPct val="16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内容占位符 2"/>
          <p:cNvSpPr>
            <a:spLocks noGrp="1"/>
          </p:cNvSpPr>
          <p:nvPr>
            <p:ph idx="1"/>
          </p:nvPr>
        </p:nvSpPr>
        <p:spPr>
          <a:xfrm>
            <a:off x="1716103" y="880843"/>
            <a:ext cx="9030194" cy="5398025"/>
          </a:xfrm>
        </p:spPr>
        <p:txBody>
          <a:bodyPr vert="horz" wrap="square" lIns="91440" tIns="45720" rIns="91440" bIns="45720" rtlCol="0" anchor="t" anchorCtr="0">
            <a:normAutofit/>
          </a:bodyPr>
          <a:lstStyle/>
          <a:p>
            <a:pPr algn="just">
              <a:lnSpc>
                <a:spcPct val="160000"/>
              </a:lnSpc>
            </a:pPr>
            <a:r>
              <a:rPr lang="en-US" altLang="zh-CN" dirty="0">
                <a:latin typeface="宋体" panose="02010600030101010101" pitchFamily="2" charset="-122"/>
              </a:rPr>
              <a:t>   </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关于庄羽二审诉讼中坚持指控的</a:t>
            </a:r>
            <a:r>
              <a:rPr lang="en-US" altLang="zh-CN" sz="1900" dirty="0">
                <a:latin typeface="黑体" panose="02010609060101010101" pitchFamily="49" charset="-122"/>
                <a:ea typeface="黑体" panose="02010609060101010101" pitchFamily="49" charset="-122"/>
              </a:rPr>
              <a:t>57</a:t>
            </a:r>
            <a:r>
              <a:rPr lang="zh-CN" altLang="en-US" sz="1900" dirty="0">
                <a:latin typeface="黑体" panose="02010609060101010101" pitchFamily="49" charset="-122"/>
                <a:ea typeface="黑体" panose="02010609060101010101" pitchFamily="49" charset="-122"/>
              </a:rPr>
              <a:t>处“一般情节侵权和语句”中，部分内容明显相似，例如：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中有“怕什么来什么，怕什么来什么，真的是怕什么来什么”（见原作第</a:t>
            </a:r>
            <a:r>
              <a:rPr lang="en-US" altLang="zh-CN" sz="1900" dirty="0">
                <a:latin typeface="黑体" panose="02010609060101010101" pitchFamily="49" charset="-122"/>
                <a:ea typeface="黑体" panose="02010609060101010101" pitchFamily="49" charset="-122"/>
              </a:rPr>
              <a:t>153</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60</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中有“怕什么来什么，怕什么来什么，真是怕什么来什么啊！！”（见原作第</a:t>
            </a:r>
            <a:r>
              <a:rPr lang="en-US" altLang="zh-CN" sz="1900" dirty="0">
                <a:latin typeface="黑体" panose="02010609060101010101" pitchFamily="49" charset="-122"/>
                <a:ea typeface="黑体" panose="02010609060101010101" pitchFamily="49" charset="-122"/>
              </a:rPr>
              <a:t>91</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60</a:t>
            </a:r>
            <a:r>
              <a:rPr lang="zh-CN" altLang="en-US" sz="1900" dirty="0">
                <a:latin typeface="黑体" panose="02010609060101010101" pitchFamily="49" charset="-122"/>
                <a:ea typeface="黑体" panose="02010609060101010101" pitchFamily="49" charset="-122"/>
              </a:rPr>
              <a:t>）；部分内容比较相似，例如：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中有“我特了解李穹，她其实是个纸老虎，充其量也就是个塑料的”（见原作第</a:t>
            </a:r>
            <a:r>
              <a:rPr lang="en-US" altLang="zh-CN" sz="1900" dirty="0">
                <a:latin typeface="黑体" panose="02010609060101010101" pitchFamily="49" charset="-122"/>
                <a:ea typeface="黑体" panose="02010609060101010101" pitchFamily="49" charset="-122"/>
              </a:rPr>
              <a:t>6</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31</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中有“像我和闻婧这种看上去特二五八万的，其实也就嘴上贫，绝对纸老虎，撑死一硬塑料的”（见原作第</a:t>
            </a:r>
            <a:r>
              <a:rPr lang="en-US" altLang="zh-CN" sz="1900" dirty="0">
                <a:latin typeface="黑体" panose="02010609060101010101" pitchFamily="49" charset="-122"/>
                <a:ea typeface="黑体" panose="02010609060101010101" pitchFamily="49" charset="-122"/>
              </a:rPr>
              <a:t>54</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31</a:t>
            </a:r>
            <a:r>
              <a:rPr lang="zh-CN" altLang="en-US" sz="1900" dirty="0">
                <a:latin typeface="黑体" panose="02010609060101010101" pitchFamily="49" charset="-122"/>
                <a:ea typeface="黑体" panose="02010609060101010101" pitchFamily="49" charset="-122"/>
              </a:rPr>
              <a:t>）。郭敬明虽然辩称上述情节、语句是一般文学作品中的常见描写，但未提供充分证据予以证明，本院对其主张不予支持。</a:t>
            </a:r>
            <a:endParaRPr lang="zh-CN" altLang="en-US" sz="1900" dirty="0">
              <a:latin typeface="黑体" panose="02010609060101010101" pitchFamily="49" charset="-122"/>
              <a:ea typeface="黑体" panose="02010609060101010101" pitchFamily="49" charset="-122"/>
            </a:endParaRPr>
          </a:p>
          <a:p>
            <a:pPr>
              <a:lnSpc>
                <a:spcPct val="16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1295" y="1082434"/>
            <a:ext cx="9683945" cy="4697581"/>
          </a:xfrm>
        </p:spPr>
        <p:txBody>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法院依法委托中国版权保护中心版权鉴定委员会对张剧与雷剧进行鉴定，结论如下：</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主要人物设置及关系部分相似；</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主要线索脉络即骑兵部队缩编（撤销）存在相似之处；</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存在部分相同或者近似的情节，但除一处语言表达基本相同之外，这些情节的具体表达基本不同。语言表达基本相同的情节是指双方作品中男主人公表达“愿做牧马人”的话语的情节。“张剧”电视剧第四集秦冬季说：“草原为家，以马为伴，做个牧马人”；“雷剧”第十八集常问天说：“以草原为家，以马为伴，你看过电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牧马人</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吗？做个自由的牧马人”。</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内容占位符 2"/>
          <p:cNvSpPr>
            <a:spLocks noGrp="1"/>
          </p:cNvSpPr>
          <p:nvPr>
            <p:ph idx="1"/>
          </p:nvPr>
        </p:nvSpPr>
        <p:spPr>
          <a:xfrm>
            <a:off x="1662418" y="973123"/>
            <a:ext cx="9075490" cy="5274579"/>
          </a:xfrm>
        </p:spPr>
        <p:txBody>
          <a:bodyPr vert="horz" wrap="square" lIns="91440" tIns="45720" rIns="91440" bIns="45720" rtlCol="0" anchor="t" anchorCtr="0">
            <a:normAutofit/>
          </a:bodyPr>
          <a:lstStyle/>
          <a:p>
            <a:pPr algn="just">
              <a:lnSpc>
                <a:spcPct val="180000"/>
              </a:lnSpc>
            </a:pPr>
            <a:r>
              <a:rPr lang="en-US" altLang="zh-CN" sz="1900" dirty="0">
                <a:latin typeface="黑体" panose="02010609060101010101" pitchFamily="49" charset="-122"/>
                <a:ea typeface="黑体" panose="02010609060101010101" pitchFamily="49" charset="-122"/>
              </a:rPr>
              <a:t>    3.</a:t>
            </a:r>
            <a:r>
              <a:rPr lang="zh-CN" altLang="en-US" sz="1900" dirty="0">
                <a:latin typeface="黑体" panose="02010609060101010101" pitchFamily="49" charset="-122"/>
                <a:ea typeface="黑体" panose="02010609060101010101" pitchFamily="49" charset="-122"/>
              </a:rPr>
              <a:t>小说是典型的叙事性文学体裁，长篇小说又是小说中叙事性最强、叙事最复杂的一种类型。同时，文学创作是一种独立的智力创造过程，更离不开作者独特的生命体验。因此，即使以同一时代为背景，甚至以相同的题材、事件为创作对象，尽管两部作品中也可能出现个别情节和一些语句上的巧合，不同的作者创作的作品也不可能雷同。本案中，涉案两部作品都是以现实生活中青年人的感情纠葛为题材的长篇小说，从以上本院认定的构成相似的主要情节和一般情节、语句的数量来看，已经远远超出了可以用“巧合”来解释的程度，结合郭敬明在创作</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之前已经接触过</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的事实，应当可以推定</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中的这些情节和语句并非郭敬明独立创作的结果，其来源于庄羽的作品</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a:p>
            <a:pPr>
              <a:lnSpc>
                <a:spcPct val="18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0679" y="922789"/>
            <a:ext cx="9762514" cy="5501169"/>
          </a:xfrm>
        </p:spPr>
        <p:txBody>
          <a:bodyPr vert="horz" wrap="square" lIns="91440" tIns="45720" rIns="91440" bIns="45720" numCol="1" rtlCol="0" anchor="t" anchorCtr="0" compatLnSpc="1">
            <a:normAutofit lnSpcReduction="10000"/>
          </a:bodyPr>
          <a:lstStyle/>
          <a:p>
            <a:pPr algn="just" eaLnBrk="0" fontAlgn="base" hangingPunct="0">
              <a:lnSpc>
                <a:spcPct val="150000"/>
              </a:lnSpc>
              <a:spcBef>
                <a:spcPct val="20000"/>
              </a:spcBef>
              <a:spcAft>
                <a:spcPct val="0"/>
              </a:spcAft>
              <a:buClr>
                <a:schemeClr val="tx2"/>
              </a:buClr>
              <a:defRPr/>
            </a:pPr>
            <a:r>
              <a:rPr lang="en-US" altLang="zh-CN" sz="1900" dirty="0">
                <a:latin typeface="黑体" panose="02010609060101010101" pitchFamily="49" charset="-122"/>
                <a:ea typeface="黑体" panose="02010609060101010101" pitchFamily="49" charset="-122"/>
              </a:rPr>
              <a:t>    4.</a:t>
            </a:r>
            <a:r>
              <a:rPr lang="zh-CN" altLang="en-US" sz="1900" dirty="0">
                <a:latin typeface="黑体" panose="02010609060101010101" pitchFamily="49" charset="-122"/>
                <a:ea typeface="黑体" panose="02010609060101010101" pitchFamily="49" charset="-122"/>
              </a:rPr>
              <a:t>对被控侵权的上述情节和语句是否构成抄袭，应进行整体认定和综合判断。对于一些不是明显相似或者来源于生活中的一些素材，如果分别独立进行对比很难直接得出准确结论，但将这些情节和语句作为整体进行对比就会发现，具体情节和语句的相同或近似是整体抄袭的体现，具体情节和语句的抄袭可以相互之间得到印证。例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中有主人公初晓的一段心理活动：“（高源）一共就那一套一万多块钱的好衣服还想穿出来显摆，有本事你吃饭别往裤子上掉啊（见原作第</a:t>
            </a:r>
            <a:r>
              <a:rPr lang="en-US" altLang="zh-CN" sz="1900" dirty="0">
                <a:latin typeface="黑体" panose="02010609060101010101" pitchFamily="49" charset="-122"/>
                <a:ea typeface="黑体" panose="02010609060101010101" pitchFamily="49" charset="-122"/>
              </a:rPr>
              <a:t>79</a:t>
            </a:r>
            <a:r>
              <a:rPr lang="zh-CN" altLang="en-US" sz="1900" dirty="0">
                <a:latin typeface="黑体" panose="02010609060101010101" pitchFamily="49" charset="-122"/>
                <a:ea typeface="黑体" panose="02010609060101010101" pitchFamily="49" charset="-122"/>
              </a:rPr>
              <a:t>页）”。这一情节取自生活中常见的往衣服上掉菜汤的素材，同时加上了往高档服装上掉菜汤的元素，因此使其原创性有所提高。而相应的，在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中，也有主人公林岚的一段心理活动：“我看见他那套几万块的</a:t>
            </a:r>
            <a:r>
              <a:rPr lang="en-US" altLang="zh-CN" sz="1900" dirty="0">
                <a:latin typeface="黑体" panose="02010609060101010101" pitchFamily="49" charset="-122"/>
                <a:ea typeface="黑体" panose="02010609060101010101" pitchFamily="49" charset="-122"/>
              </a:rPr>
              <a:t>Armani</a:t>
            </a:r>
            <a:r>
              <a:rPr lang="zh-CN" altLang="en-US" sz="1900" dirty="0">
                <a:latin typeface="黑体" panose="02010609060101010101" pitchFamily="49" charset="-122"/>
                <a:ea typeface="黑体" panose="02010609060101010101" pitchFamily="49" charset="-122"/>
              </a:rPr>
              <a:t>心里在笑，有种你等会儿别往上滴菜汤（见原作第</a:t>
            </a:r>
            <a:r>
              <a:rPr lang="en-US" altLang="zh-CN" sz="1900" dirty="0">
                <a:latin typeface="黑体" panose="02010609060101010101" pitchFamily="49" charset="-122"/>
                <a:ea typeface="黑体" panose="02010609060101010101" pitchFamily="49" charset="-122"/>
              </a:rPr>
              <a:t>38</a:t>
            </a:r>
            <a:r>
              <a:rPr lang="zh-CN" altLang="en-US" sz="1900" dirty="0">
                <a:latin typeface="黑体" panose="02010609060101010101" pitchFamily="49" charset="-122"/>
                <a:ea typeface="黑体" panose="02010609060101010101" pitchFamily="49" charset="-122"/>
              </a:rPr>
              <a:t>页）”。显然，如果单独对这一情节和语句进行对比就认为构成剽窃，对被控侵权人是不公平的。但如果在两部作品中相似的情节和语句普遍存在，则应当可以认定被控侵权的情节构成了抄袭。故本院认定</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中多处主要情节和数十处一般情节、语句系郭敬明抄袭庄羽</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中的相应内容。</a:t>
            </a:r>
            <a:br>
              <a:rPr lang="zh-CN" altLang="en-US" sz="1900" dirty="0">
                <a:latin typeface="黑体" panose="02010609060101010101" pitchFamily="49" charset="-122"/>
                <a:ea typeface="黑体" panose="02010609060101010101" pitchFamily="49" charset="-122"/>
              </a:rPr>
            </a:b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内容占位符 2"/>
          <p:cNvSpPr>
            <a:spLocks noGrp="1"/>
          </p:cNvSpPr>
          <p:nvPr>
            <p:ph idx="1"/>
          </p:nvPr>
        </p:nvSpPr>
        <p:spPr>
          <a:xfrm>
            <a:off x="1460108" y="880843"/>
            <a:ext cx="10024419" cy="5654181"/>
          </a:xfrm>
        </p:spPr>
        <p:txBody>
          <a:bodyPr vert="horz" wrap="square" lIns="91440" tIns="45720" rIns="91440" bIns="45720" rtlCol="0" anchor="t" anchorCtr="0">
            <a:normAutofit fontScale="92500"/>
          </a:bodyPr>
          <a:lstStyle/>
          <a:p>
            <a:pPr>
              <a:lnSpc>
                <a:spcPct val="150000"/>
              </a:lnSpc>
            </a:pPr>
            <a:r>
              <a:rPr lang="en-US" altLang="zh-CN" sz="2500" dirty="0">
                <a:latin typeface="宋体" panose="02010600030101010101" pitchFamily="2" charset="-122"/>
                <a:ea typeface="黑体" panose="02010609060101010101" pitchFamily="49" charset="-122"/>
              </a:rPr>
              <a:t>   </a:t>
            </a:r>
            <a:r>
              <a:rPr lang="en-US" altLang="zh-CN" sz="1900" dirty="0">
                <a:latin typeface="黑体" panose="02010609060101010101" pitchFamily="49" charset="-122"/>
                <a:ea typeface="黑体" panose="02010609060101010101" pitchFamily="49" charset="-122"/>
              </a:rPr>
              <a:t>5.</a:t>
            </a:r>
            <a:r>
              <a:rPr lang="zh-CN" altLang="en-US" sz="1900" dirty="0">
                <a:latin typeface="黑体" panose="02010609060101010101" pitchFamily="49" charset="-122"/>
                <a:ea typeface="黑体" panose="02010609060101010101" pitchFamily="49" charset="-122"/>
              </a:rPr>
              <a:t>在小说创作中，人物需要通过叙事来刻画，叙事又要以人物为中心。无论是人物的特征，还是人物关系，都是通过相关联的故事情节塑造和体现的。单纯的人物特征，如人物的相貌、个性、品质等，或者单纯的人物关系，如恋人关系、母女关系等，都属于公有领域的素材，不属于著作权法保护的对象。但是一部具有独创性的作品，以其相应的故事情节及语句，赋予了这些“人物”以独特的内涵，则这些人物与故事情节和语句一起成为了著作权法保护的对象。因此，所谓的人物特征、人物关系，以及与之相应的故事情节都不能简单割裂开来，人物和叙事应为有机融合的整体，在判断抄袭时亦应综合进行考虑。本案中，庄羽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中塑造了初晓、高源、张小北等众多人物形象，围绕这些人物描写了一个个具体的故事情节，通过这些故事情节表现出了人物的特征和人物关系。例如，在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中，男主人公高源出车祸受伤昏迷。这一情节既将人物的个性表现出来，同时也将二人的恋人关系以独特的方式表现出来。而在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中，在男女主人公之间也有几乎相同的情节，只是结果稍有不同。将两本作品整体上进行对比，</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中主要人物及其情节与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中的主要人物及情节存在众多雷同之处，这进一步证明了郭敬明创作的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对庄羽的作品</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进行了抄袭。故本院对郭敬明和春风出版社关于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系郭敬明完全独立创作的作品的主张，不予支持。</a:t>
            </a:r>
            <a:endParaRPr lang="zh-CN" altLang="en-US" sz="1900" dirty="0">
              <a:latin typeface="黑体" panose="02010609060101010101" pitchFamily="49" charset="-122"/>
              <a:ea typeface="黑体" panose="02010609060101010101" pitchFamily="49" charset="-122"/>
            </a:endParaRPr>
          </a:p>
          <a:p>
            <a:pPr>
              <a:lnSpc>
                <a:spcPct val="15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内容占位符 2"/>
          <p:cNvSpPr>
            <a:spLocks noGrp="1"/>
          </p:cNvSpPr>
          <p:nvPr>
            <p:ph idx="1"/>
          </p:nvPr>
        </p:nvSpPr>
        <p:spPr>
          <a:xfrm>
            <a:off x="1518407" y="855676"/>
            <a:ext cx="10293292" cy="5645791"/>
          </a:xfrm>
        </p:spPr>
        <p:txBody>
          <a:bodyPr vert="horz" wrap="square" lIns="91440" tIns="45720" rIns="91440" bIns="45720" rtlCol="0" anchor="t" anchorCtr="0">
            <a:normAutofit fontScale="85000" lnSpcReduction="10000"/>
          </a:bodyPr>
          <a:lstStyle/>
          <a:p>
            <a:pPr algn="just">
              <a:lnSpc>
                <a:spcPct val="16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陈喆（笔名：琼瑶）于</a:t>
            </a:r>
            <a:r>
              <a:rPr lang="en-US" altLang="zh-CN" sz="2000" dirty="0">
                <a:solidFill>
                  <a:prstClr val="black"/>
                </a:solidFill>
                <a:latin typeface="黑体" panose="02010609060101010101" pitchFamily="49" charset="-122"/>
                <a:ea typeface="黑体" panose="02010609060101010101" pitchFamily="49" charset="-122"/>
              </a:rPr>
              <a:t>1992</a:t>
            </a:r>
            <a:r>
              <a:rPr lang="zh-CN" altLang="en-US" sz="2000" dirty="0">
                <a:solidFill>
                  <a:prstClr val="black"/>
                </a:solidFill>
                <a:latin typeface="黑体" panose="02010609060101010101" pitchFamily="49" charset="-122"/>
                <a:ea typeface="黑体" panose="02010609060101010101" pitchFamily="49" charset="-122"/>
              </a:rPr>
              <a:t>年至</a:t>
            </a:r>
            <a:r>
              <a:rPr lang="en-US" altLang="zh-CN" sz="2000" dirty="0">
                <a:solidFill>
                  <a:prstClr val="black"/>
                </a:solidFill>
                <a:latin typeface="黑体" panose="02010609060101010101" pitchFamily="49" charset="-122"/>
                <a:ea typeface="黑体" panose="02010609060101010101" pitchFamily="49" charset="-122"/>
              </a:rPr>
              <a:t>1993</a:t>
            </a:r>
            <a:r>
              <a:rPr lang="zh-CN" altLang="en-US" sz="2000" dirty="0">
                <a:solidFill>
                  <a:prstClr val="black"/>
                </a:solidFill>
                <a:latin typeface="黑体" panose="02010609060101010101" pitchFamily="49" charset="-122"/>
                <a:ea typeface="黑体" panose="02010609060101010101" pitchFamily="49" charset="-122"/>
              </a:rPr>
              <a:t>年间创作完成了电视剧剧本及同名小说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（统称涉案作品），并自始完整、独立享有涉案作品著作权（包括但不限于改编权、摄制权等）。涉案作品在中国大陆地区多次出版、发行，拥有广泛的读者群与社会认知度、影响力。</a:t>
            </a:r>
            <a:r>
              <a:rPr lang="en-US" altLang="zh-CN" sz="2000" dirty="0">
                <a:solidFill>
                  <a:prstClr val="black"/>
                </a:solidFill>
                <a:latin typeface="黑体" panose="02010609060101010101" pitchFamily="49" charset="-122"/>
                <a:ea typeface="黑体" panose="02010609060101010101" pitchFamily="49" charset="-122"/>
              </a:rPr>
              <a:t>2012</a:t>
            </a:r>
            <a:r>
              <a:rPr lang="zh-CN" altLang="en-US" sz="2000" dirty="0">
                <a:solidFill>
                  <a:prstClr val="black"/>
                </a:solidFill>
                <a:latin typeface="黑体" panose="02010609060101010101" pitchFamily="49" charset="-122"/>
                <a:ea typeface="黑体" panose="02010609060101010101" pitchFamily="49" charset="-122"/>
              </a:rPr>
              <a:t>年至</a:t>
            </a:r>
            <a:r>
              <a:rPr lang="en-US" altLang="zh-CN" sz="2000" dirty="0">
                <a:solidFill>
                  <a:prstClr val="black"/>
                </a:solidFill>
                <a:latin typeface="黑体" panose="02010609060101010101" pitchFamily="49" charset="-122"/>
                <a:ea typeface="黑体" panose="02010609060101010101" pitchFamily="49" charset="-122"/>
              </a:rPr>
              <a:t>2013</a:t>
            </a:r>
            <a:r>
              <a:rPr lang="zh-CN" altLang="en-US" sz="2000" dirty="0">
                <a:solidFill>
                  <a:prstClr val="black"/>
                </a:solidFill>
                <a:latin typeface="黑体" panose="02010609060101010101" pitchFamily="49" charset="-122"/>
                <a:ea typeface="黑体" panose="02010609060101010101" pitchFamily="49" charset="-122"/>
              </a:rPr>
              <a:t>年间，余征未经陈喆许可，擅自采用涉案作品核心独创情节进行改编，创作电视剧剧本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宫锁连城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，湖南经视公司、东阳欢娱公司、万达公司、东阳星瑞公司共同摄制了电视剧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宫锁连城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（又名</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凤还巢之连城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），涉案作品全部核心人物关系与故事情节几乎被完整套用于该剧，严重侵害了陈喆依法享有的著作权。在发现侵权之前，陈喆正在根据其作品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潜心改编新的电视剧本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梅花烙传奇</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余征、湖南经视公司、东阳欢娱公司、万达公司、东阳星瑞公司的侵权行为给陈喆的剧本创作与后续的电视剧摄制造成了实质性妨碍，让陈喆的创作心血毁于一旦，给陈喆造成了极大的精神伤害。而余征、湖南经视公司、东阳欢娱公司、万达公司、东阳星瑞公司却从其侵害著作权行为中获得巨大收益，从该剧现有的电视频道及网络播出情况初步判断，该剧已获取了巨大的商业利益。陈喆通过网络公开发函谴责余征的侵权行为后，余征不但不思悔改，竟然妄称“只是巧合和误伤”，无视陈喆的版权权益。因此，陈喆提起诉讼，请求法院判令五被告承担相应法律责任。</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内容占位符 2"/>
          <p:cNvSpPr>
            <a:spLocks noGrp="1"/>
          </p:cNvSpPr>
          <p:nvPr>
            <p:ph idx="1"/>
          </p:nvPr>
        </p:nvSpPr>
        <p:spPr>
          <a:xfrm>
            <a:off x="1531283" y="872454"/>
            <a:ext cx="10079080" cy="5612235"/>
          </a:xfrm>
        </p:spPr>
        <p:txBody>
          <a:bodyPr vert="horz" wrap="square" lIns="91440" tIns="45720" rIns="91440" bIns="45720" rtlCol="0" anchor="t" anchorCtr="0">
            <a:normAutofit fontScale="92500"/>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陈喆在本案中还主张小说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的著作权。根据小说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的署名，陈喆为该小说的作者，在无相反证据的情况下，其对该作品享有著作权。小说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由剧本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改编而来，两者在内容上高度关联、相似，但由于从剧本到小说发生了文学艺术形式的变化，小说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是在剧本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基础上创作出来的具有独创性的新作品，其独创性即体现在文学艺术形式的转换之中。由于原作品的著作权人即为陈喆，改编作品的著作权人也是陈喆，因此，陈喆对于小说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亦可主张权利。</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改编权即改变作品，创作出具有独创性的新作品的权利。根据上述规定，改编权所直接控制的行为是改编行为，即改变作品，创作出具有独创性的新作品的行为，新作品应当保留原作品的基本表达，否则仅仅根据原作品的思想创作出来的新作品不受改编权的控制。除法律另有规定外，未经许可利用他人的原作品实施改编行为，构成对原作品著作权人改编权的侵犯。判断被诉行为是否侵犯权利人的改编权，通常需要满足接触和实质性相似两个要件。</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内容占位符 2"/>
          <p:cNvSpPr>
            <a:spLocks noGrp="1"/>
          </p:cNvSpPr>
          <p:nvPr>
            <p:ph idx="1"/>
          </p:nvPr>
        </p:nvSpPr>
        <p:spPr>
          <a:xfrm>
            <a:off x="1631951" y="939566"/>
            <a:ext cx="9634464" cy="5519957"/>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接触是指被诉侵权人有机会接触到、了解到或者感受到权利人享有著作权的作品。接触可以是一种推定。权利人的作品通过刊登、展览、广播、表演、放映等方式公开，也可以视为将作品公之于众进行了发表，被诉侵权人依据社会通常情况具有获知权利人作品的机会和可能，可以被推定为接触。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本案中，根据剧本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拍摄的电视剧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早已在中国大陆地区公开播放，电视剧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是对剧本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内容的视听化。比对陈喆提供的剧本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打印文本所载内容与电视剧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内容，两者高度一致，相关公众通过观看电视剧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即可获知剧本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的内容，尤其是结合陈喆在本院诉讼中提交的证据，余征微博中的表述清楚地表明其观看过电视剧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，由此更可以印证余征已经知悉电视剧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的内容。因此，电视剧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的公开播放可以视为剧本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的发表，并可据此推定余征、湖南经视公司、东阳欢娱公司、万达公司、东阳星瑞公司接触了剧本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 </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内容占位符 2"/>
          <p:cNvSpPr>
            <a:spLocks noGrp="1"/>
          </p:cNvSpPr>
          <p:nvPr>
            <p:ph idx="1"/>
          </p:nvPr>
        </p:nvSpPr>
        <p:spPr>
          <a:xfrm>
            <a:off x="1506116" y="973123"/>
            <a:ext cx="9928078" cy="5536734"/>
          </a:xfrm>
        </p:spPr>
        <p:txBody>
          <a:bodyPr vert="horz" wrap="square" lIns="91440" tIns="45720" rIns="91440" bIns="45720" rtlCol="0" anchor="t" anchorCtr="0">
            <a:normAutofit lnSpcReduction="10000"/>
          </a:bodyPr>
          <a:lstStyle/>
          <a:p>
            <a:r>
              <a:rPr lang="zh-CN" altLang="en-US" sz="2000" dirty="0"/>
              <a:t>       </a:t>
            </a:r>
            <a:r>
              <a:rPr lang="zh-CN" altLang="en-US" sz="2000" dirty="0">
                <a:solidFill>
                  <a:prstClr val="black"/>
                </a:solidFill>
                <a:latin typeface="黑体" panose="02010609060101010101" pitchFamily="49" charset="-122"/>
                <a:ea typeface="黑体" panose="02010609060101010101" pitchFamily="49" charset="-122"/>
              </a:rPr>
              <a:t>著作权的客体是作品，但并非作品中的任何要素都受到著作权法的保护，思想与表达二分法是区分作品中受保护的要素和不受保护的要素的基本原则，其内涵是著作权法保护思想的表达而不保护思想本身。若被诉侵权作品与权利人的作品构成实质性相似，应当是表达构成实质性相似。表达不仅指文字、色彩、线条等符号的最终形式，当作品的内容被用于体现作者的思想、情感时，内容也属于受著作权法保护的表达，但创意、素材或公有领域的信息、创作形式、必要场景和唯一或有限表达则被排除在著作权法的保护范围之外。判断是否构成实质性相似时，需首先判断权利人主张的作品要素是否属于著作权法保护的表达。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剧本和小说均属于文学作品，文学作品中思想与表达界限的划分较为复杂。文学作品的表达既不能仅仅局限为对白台词、修辞造句，也不能将文学作品中的主题、题材、普通人物关系认定为著作权法保护的表达。文学作品的表达，不仅表现为文字性的表达，也包括文字所表述的故事内容，但人物设置及其相互的关系，以及由具体事件的发生、发展和先后顺序等构成的情节，只有具体到一定程度，即文学作品的情节选择、结构安排、情节推进设计反映出作者独特的选择、判断、取舍，才能成为著作权法保护的表达。确定文学作品保护的表达是不断抽象过滤的过程。 </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内容占位符 2"/>
          <p:cNvSpPr>
            <a:spLocks noGrp="1"/>
          </p:cNvSpPr>
          <p:nvPr>
            <p:ph idx="1"/>
          </p:nvPr>
        </p:nvSpPr>
        <p:spPr>
          <a:xfrm>
            <a:off x="1485273" y="914400"/>
            <a:ext cx="10401927" cy="5612236"/>
          </a:xfrm>
        </p:spPr>
        <p:txBody>
          <a:bodyPr vert="horz" wrap="square" lIns="91440" tIns="45720" rIns="91440" bIns="45720" rtlCol="0" anchor="t" anchorCtr="0">
            <a:normAutofit/>
          </a:bodyPr>
          <a:lstStyle/>
          <a:p>
            <a:r>
              <a:rPr lang="zh-CN" altLang="en-US" sz="2000" dirty="0"/>
              <a:t>       </a:t>
            </a:r>
            <a:r>
              <a:rPr lang="zh-CN" altLang="en-US" sz="2000" dirty="0">
                <a:solidFill>
                  <a:prstClr val="black"/>
                </a:solidFill>
                <a:latin typeface="黑体" panose="02010609060101010101" pitchFamily="49" charset="-122"/>
                <a:ea typeface="黑体" panose="02010609060101010101" pitchFamily="49" charset="-122"/>
              </a:rPr>
              <a:t>对某一情节，进行不断的抽象概括寻找思想和表达的分界线的方法无疑是正确的，如果该情节概括到了“偷龙转凤”这一标题时，显然已经属于思想；如果该情节概括到了“福晋无子，侧房施压，为保住地位偷龙转凤”，这仍然是文学作品中属于思想的部分；但对于原审判决所认定的包含时间、地点、人物、事件起因、经过、结果等细节的情节，则可以成为著作权法保护的表达，且不属于唯一或有限表达以及公知领域的素材。虽然与余征抽象概括的第</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层级相比，原审判决中对于情节的认定未概括某些细节，如如眉挑衅映月、将军亲临佛堂施压等，但并未影响该情节属于表达的判断。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陈喆对于情节</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中的设计足够具体，可以认定为著作权法保护的表达，具体是福晋连生三女无子，王爷纳侧福晋地位受到威胁后，计划偷龙转凤，生产当日又产一女，计划实施，弃女肩头带有印记，成为日后相认的凭据，该情节设计实现了男女主人公身份的调换，为男女主人公长大后的相识进行了铺垫，同时该情节也是整个故事情节发展脉络的起因，上述细节的设计已经体现了独创性的选择、安排。虽然与余征抽象概括的第</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层级相比，原审判决中对于情节的认定未概括某些细节，如如眉挑衅映月、将军亲临佛堂施压等，但并未影响该情节属于表达的判断。剧本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宫锁连城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的相应情节与其构成实质性相似。</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内容占位符 2"/>
          <p:cNvSpPr>
            <a:spLocks noGrp="1"/>
          </p:cNvSpPr>
          <p:nvPr>
            <p:ph idx="1"/>
          </p:nvPr>
        </p:nvSpPr>
        <p:spPr>
          <a:xfrm>
            <a:off x="1506116" y="956345"/>
            <a:ext cx="9802244" cy="5142452"/>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文学作品中，情节的前后衔接、逻辑顺序将全部情节紧密贯穿为完整的个性化表达，这种足够具体的人物设置、情节结构、内在逻辑关系的有机结合体可以成为著作权法保护的表达。如果被诉侵权作品中包含足够具体的表达，且这种紧密贯穿的情节设置在被诉侵权作品中达到一定数量、比例，可以认定为构成实质性相似；或者被诉侵权作品中包含的紧密贯穿的情节设置已经占到了权利作品足够的比例，即使其在被诉侵权作品中所占比例不大，也足以使受众感知到来源于特定作品时，可以认定为构成实质性相似。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此外，需要明确的是，即使作品中的部分具体情节属于公共领域或者有限、唯一的表达，但是并不代表上述具体情节与其他情节的有机联合整体不具有独创性，不构成著作权法保护的表达。部分情节不构成实质性相似，并不代表整体不构成实质性相似。 </a:t>
            </a:r>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内容占位符 2"/>
          <p:cNvSpPr>
            <a:spLocks noGrp="1"/>
          </p:cNvSpPr>
          <p:nvPr>
            <p:ph idx="1"/>
          </p:nvPr>
        </p:nvSpPr>
        <p:spPr>
          <a:xfrm>
            <a:off x="1518407" y="914400"/>
            <a:ext cx="9890621" cy="5444455"/>
          </a:xfrm>
        </p:spPr>
        <p:txBody>
          <a:bodyPr vert="horz" wrap="square" lIns="91440" tIns="45720" rIns="91440" bIns="45720" rtlCol="0" anchor="t" anchorCtr="0">
            <a:normAutofit fontScale="92500" lnSpcReduction="10000"/>
          </a:bodyPr>
          <a:lstStyle/>
          <a:p>
            <a:pPr algn="just">
              <a:lnSpc>
                <a:spcPct val="150000"/>
              </a:lnSpc>
              <a:spcBef>
                <a:spcPts val="0"/>
              </a:spcBef>
              <a:defRPr/>
            </a:pPr>
            <a:r>
              <a:rPr lang="zh-CN" altLang="en-US" sz="2400" dirty="0"/>
              <a:t>      </a:t>
            </a:r>
            <a:r>
              <a:rPr lang="zh-CN" altLang="en-US" sz="2200" dirty="0">
                <a:solidFill>
                  <a:prstClr val="black"/>
                </a:solidFill>
                <a:latin typeface="黑体" panose="02010609060101010101" pitchFamily="49" charset="-122"/>
                <a:ea typeface="黑体" panose="02010609060101010101" pitchFamily="49" charset="-122"/>
              </a:rPr>
              <a:t>陈喆主张的剧本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梅花烙</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a:t>
            </a:r>
            <a:r>
              <a:rPr lang="en-US" altLang="zh-CN" sz="2200" dirty="0">
                <a:solidFill>
                  <a:prstClr val="black"/>
                </a:solidFill>
                <a:latin typeface="黑体" panose="02010609060101010101" pitchFamily="49" charset="-122"/>
                <a:ea typeface="黑体" panose="02010609060101010101" pitchFamily="49" charset="-122"/>
              </a:rPr>
              <a:t>21</a:t>
            </a:r>
            <a:r>
              <a:rPr lang="zh-CN" altLang="en-US" sz="2200" dirty="0">
                <a:solidFill>
                  <a:prstClr val="black"/>
                </a:solidFill>
                <a:latin typeface="黑体" panose="02010609060101010101" pitchFamily="49" charset="-122"/>
                <a:ea typeface="黑体" panose="02010609060101010101" pitchFamily="49" charset="-122"/>
              </a:rPr>
              <a:t>个情节（小说</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梅花烙</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a:t>
            </a:r>
            <a:r>
              <a:rPr lang="en-US" altLang="zh-CN" sz="2200" dirty="0">
                <a:solidFill>
                  <a:prstClr val="black"/>
                </a:solidFill>
                <a:latin typeface="黑体" panose="02010609060101010101" pitchFamily="49" charset="-122"/>
                <a:ea typeface="黑体" panose="02010609060101010101" pitchFamily="49" charset="-122"/>
              </a:rPr>
              <a:t>17</a:t>
            </a:r>
            <a:r>
              <a:rPr lang="zh-CN" altLang="en-US" sz="2200" dirty="0">
                <a:solidFill>
                  <a:prstClr val="black"/>
                </a:solidFill>
                <a:latin typeface="黑体" panose="02010609060101010101" pitchFamily="49" charset="-122"/>
                <a:ea typeface="黑体" panose="02010609060101010101" pitchFamily="49" charset="-122"/>
              </a:rPr>
              <a:t>个情节），前后串联构建起整个故事的情节推演，虽然小说和剧本在部分情节上有细微差别，但是并不影响剧本和小说两部作品在整体内容上的一致性，陈喆主张的上述情节在前后衔接、逻辑顺序上已经紧密贯穿为完整的个性化表达。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虽然在故事线索上更为复杂，但是陈喆主张的上述情节的前后衔接、逻辑顺序均可映射在剧本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的情节推演中，即使存在部分情节的细微差别，但是并不影响剧本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与涉案作品在情节内在逻辑推演上的一致性。陈喆主张的上述情节，如果以剧本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中的所有情节来计算，所占比例不高，但是由于其基本包含了涉案作品故事内容架构，也就是说其包含的情节设置已经占到了涉案作品的足够充分的比例，以致于受众足以感知到来源于涉案作品，且上述情节是</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梅花烙</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的绝大部分内容。因此，剧本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与涉案作品在整体上仍然构成实质性相似。</a:t>
            </a:r>
            <a:endParaRPr lang="en-US" altLang="zh-CN" sz="2200" dirty="0">
              <a:solidFill>
                <a:prstClr val="black"/>
              </a:solidFill>
              <a:latin typeface="黑体" panose="02010609060101010101" pitchFamily="49" charset="-122"/>
              <a:ea typeface="黑体" panose="02010609060101010101" pitchFamily="49" charset="-122"/>
            </a:endParaRPr>
          </a:p>
          <a:p>
            <a:pPr algn="just">
              <a:lnSpc>
                <a:spcPct val="150000"/>
              </a:lnSpc>
              <a:spcBef>
                <a:spcPts val="0"/>
              </a:spcBef>
              <a:defRPr/>
            </a:pPr>
            <a:r>
              <a:rPr lang="en-US" altLang="zh-CN" sz="2200" dirty="0">
                <a:solidFill>
                  <a:prstClr val="black"/>
                </a:solidFill>
                <a:latin typeface="黑体" panose="02010609060101010101" pitchFamily="49" charset="-122"/>
                <a:ea typeface="黑体" panose="02010609060101010101" pitchFamily="49" charset="-122"/>
              </a:rPr>
              <a:t>    </a:t>
            </a:r>
            <a:r>
              <a:rPr lang="zh-CN" altLang="en-US" sz="2200" dirty="0">
                <a:solidFill>
                  <a:prstClr val="black"/>
                </a:solidFill>
                <a:latin typeface="黑体" panose="02010609060101010101" pitchFamily="49" charset="-122"/>
                <a:ea typeface="黑体" panose="02010609060101010101" pitchFamily="49" charset="-122"/>
              </a:rPr>
              <a:t>综上所述，剧本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侵犯了陈喆对涉案作品享有的改编权。 </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01628" y="919486"/>
            <a:ext cx="10385571" cy="5414202"/>
          </a:xfrm>
        </p:spPr>
        <p:txBody>
          <a:bodyPr>
            <a:normAutofit/>
          </a:bodyPr>
          <a:lstStyle/>
          <a:p>
            <a:r>
              <a:rPr lang="zh-CN" altLang="en-US" sz="2000" dirty="0">
                <a:solidFill>
                  <a:prstClr val="black"/>
                </a:solidFill>
                <a:latin typeface="黑体" panose="02010609060101010101" pitchFamily="49" charset="-122"/>
                <a:ea typeface="黑体" panose="02010609060101010101" pitchFamily="49" charset="-122"/>
              </a:rPr>
              <a:t>    我国著作权法所保护的是作品中作者具有独创性的表达，即思想或情感的表现形式，不包括作品中所反映的思想或情感本身。</a:t>
            </a:r>
            <a:r>
              <a:rPr lang="zh-CN" altLang="en-US" sz="2000" dirty="0">
                <a:solidFill>
                  <a:srgbClr val="FF0000"/>
                </a:solidFill>
                <a:latin typeface="黑体" panose="02010609060101010101" pitchFamily="49" charset="-122"/>
                <a:ea typeface="黑体" panose="02010609060101010101" pitchFamily="49" charset="-122"/>
              </a:rPr>
              <a:t>这里指的思想，包括对物质存在、客观事实、人类情感、思维方法的认识，是被描述、被表现的对象，属于主观范畴</a:t>
            </a:r>
            <a:r>
              <a:rPr lang="zh-CN" altLang="en-US" sz="2000" dirty="0">
                <a:solidFill>
                  <a:prstClr val="black"/>
                </a:solidFill>
                <a:latin typeface="黑体" panose="02010609060101010101" pitchFamily="49" charset="-122"/>
                <a:ea typeface="黑体" panose="02010609060101010101" pitchFamily="49" charset="-122"/>
              </a:rPr>
              <a:t>。思想者借助物质媒介，将构思诉诸形式表现出来，将意象转化为形象、将抽象转化为具体、将主观转化为客观、将无形转化为有形，为他人感知的过程即为创作，创作形成的有独创性的表达属于受著作权法保护的作品。</a:t>
            </a:r>
            <a:r>
              <a:rPr lang="zh-CN" altLang="en-US" sz="2000" dirty="0">
                <a:solidFill>
                  <a:srgbClr val="FF0000"/>
                </a:solidFill>
                <a:latin typeface="黑体" panose="02010609060101010101" pitchFamily="49" charset="-122"/>
                <a:ea typeface="黑体" panose="02010609060101010101" pitchFamily="49" charset="-122"/>
              </a:rPr>
              <a:t>著作权法保护的表达不仅指文字、色彩、线条等符号的最终形式，当作品的内容被用于体现作者的思想、情感时，内容也属于受著作权法保护的表达，但创意、素材或公有领域的信息、创作形式、必要场景或表达唯一或有限则被排除在著作权法的保护范围之外。必要场景</a:t>
            </a:r>
            <a:r>
              <a:rPr lang="zh-CN" altLang="en-US" sz="2000" dirty="0">
                <a:solidFill>
                  <a:prstClr val="black"/>
                </a:solidFill>
                <a:latin typeface="黑体" panose="02010609060101010101" pitchFamily="49" charset="-122"/>
                <a:ea typeface="黑体" panose="02010609060101010101" pitchFamily="49" charset="-122"/>
              </a:rPr>
              <a:t>，指选择某一类主题进行创作时，不可避免而必须采取某些事件、角色、布局、场景，这种表现特定主题不可或缺的表达方式不受著作权法保护；</a:t>
            </a:r>
            <a:r>
              <a:rPr lang="zh-CN" altLang="en-US" sz="2000" dirty="0">
                <a:solidFill>
                  <a:srgbClr val="FF0000"/>
                </a:solidFill>
                <a:latin typeface="黑体" panose="02010609060101010101" pitchFamily="49" charset="-122"/>
                <a:ea typeface="黑体" panose="02010609060101010101" pitchFamily="49" charset="-122"/>
              </a:rPr>
              <a:t>表达唯一或有限</a:t>
            </a:r>
            <a:r>
              <a:rPr lang="zh-CN" altLang="en-US" sz="2000" dirty="0">
                <a:solidFill>
                  <a:prstClr val="black"/>
                </a:solidFill>
                <a:latin typeface="黑体" panose="02010609060101010101" pitchFamily="49" charset="-122"/>
                <a:ea typeface="黑体" panose="02010609060101010101" pitchFamily="49" charset="-122"/>
              </a:rPr>
              <a:t>，指一种思想只有唯一一种或有限的表达形式，这些表达视为思想，也不给予著作权保护。在判断“雷剧”与“张剧”是否构成实质相似时，应比较两部作品中对于思想和情感的表达，将两部作品表达中作者的取舍、选择、安排、设计是否相同或相似，而不是离开表达看思想、情感、创意、对象等其他方面。结合张晓燕的主张，从以下几个方面进行分析判断：</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p:cNvSpPr>
          <p:nvPr>
            <p:ph type="body" idx="4294967295"/>
          </p:nvPr>
        </p:nvSpPr>
        <p:spPr>
          <a:xfrm>
            <a:off x="1593908" y="998290"/>
            <a:ext cx="9697673" cy="5075339"/>
          </a:xfrm>
        </p:spPr>
        <p:txBody>
          <a:bodyPr vert="horz" wrap="square" lIns="91440" tIns="45720" rIns="91440" bIns="45720" rtlCol="0" anchor="t" anchorCtr="0">
            <a:normAutofit/>
          </a:bodyPr>
          <a:lstStyle/>
          <a:p>
            <a:pPr marL="0" indent="0" algn="just">
              <a:lnSpc>
                <a:spcPct val="150000"/>
              </a:lnSpc>
              <a:spcBef>
                <a:spcPts val="0"/>
              </a:spcBef>
              <a:buNone/>
              <a:defRPr/>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marL="0" indent="0" algn="just">
              <a:lnSpc>
                <a:spcPct val="15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月，方正公司与齐立签订字稿购买合同，约定方正公司向齐立支付费用，购买齐立设计的粗倩字体，总字数为</a:t>
            </a:r>
            <a:r>
              <a:rPr lang="en-US" altLang="zh-CN" sz="2000" dirty="0">
                <a:solidFill>
                  <a:prstClr val="black"/>
                </a:solidFill>
                <a:latin typeface="黑体" panose="02010609060101010101" pitchFamily="49" charset="-122"/>
                <a:ea typeface="黑体" panose="02010609060101010101" pitchFamily="49" charset="-122"/>
              </a:rPr>
              <a:t>9270</a:t>
            </a:r>
            <a:r>
              <a:rPr lang="zh-CN" altLang="en-US" sz="2000" dirty="0">
                <a:solidFill>
                  <a:prstClr val="black"/>
                </a:solidFill>
                <a:latin typeface="黑体" panose="02010609060101010101" pitchFamily="49" charset="-122"/>
                <a:ea typeface="黑体" panose="02010609060101010101" pitchFamily="49" charset="-122"/>
              </a:rPr>
              <a:t>字，方正公司拥有字稿的所有权，以此为依据开发电脑字库，并对字库享有权利。后双方签订补充协议，将限定交付的字数变更为</a:t>
            </a:r>
            <a:r>
              <a:rPr lang="en-US" altLang="zh-CN" sz="2000" dirty="0">
                <a:solidFill>
                  <a:prstClr val="black"/>
                </a:solidFill>
                <a:latin typeface="黑体" panose="02010609060101010101" pitchFamily="49" charset="-122"/>
                <a:ea typeface="黑体" panose="02010609060101010101" pitchFamily="49" charset="-122"/>
              </a:rPr>
              <a:t>810</a:t>
            </a:r>
            <a:r>
              <a:rPr lang="zh-CN" altLang="en-US" sz="2000" dirty="0">
                <a:solidFill>
                  <a:prstClr val="black"/>
                </a:solidFill>
                <a:latin typeface="黑体" panose="02010609060101010101" pitchFamily="49" charset="-122"/>
                <a:ea typeface="黑体" panose="02010609060101010101" pitchFamily="49" charset="-122"/>
              </a:rPr>
              <a:t>个。倩体的原始设计人为字体设计师齐立，</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年，齐立成为方正公司的员工。 </a:t>
            </a:r>
            <a:r>
              <a:rPr lang="en-US" altLang="zh-CN" sz="2000" dirty="0">
                <a:solidFill>
                  <a:prstClr val="black"/>
                </a:solidFill>
                <a:latin typeface="黑体" panose="02010609060101010101" pitchFamily="49" charset="-122"/>
                <a:ea typeface="黑体" panose="02010609060101010101" pitchFamily="49" charset="-122"/>
              </a:rPr>
              <a:t>2008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22</a:t>
            </a:r>
            <a:r>
              <a:rPr lang="zh-CN" altLang="en-US" sz="2000" dirty="0">
                <a:solidFill>
                  <a:prstClr val="black"/>
                </a:solidFill>
                <a:latin typeface="黑体" panose="02010609060101010101" pitchFamily="49" charset="-122"/>
                <a:ea typeface="黑体" panose="02010609060101010101" pitchFamily="49" charset="-122"/>
              </a:rPr>
              <a:t>日，方正公司以演绎作品著作权人的身份针对方正倩体系列（粗倩、中倩、细倩）在中国版权保护中心申请著作权登记，登记作品为美术作品，于</a:t>
            </a:r>
            <a:r>
              <a:rPr lang="en-US" altLang="zh-CN" sz="2000" dirty="0">
                <a:solidFill>
                  <a:prstClr val="black"/>
                </a:solidFill>
                <a:latin typeface="黑体" panose="02010609060101010101" pitchFamily="49" charset="-122"/>
                <a:ea typeface="黑体" panose="02010609060101010101" pitchFamily="49" charset="-122"/>
              </a:rPr>
              <a:t>2000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日改编完成，同年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31</a:t>
            </a:r>
            <a:r>
              <a:rPr lang="zh-CN" altLang="en-US" sz="2000" dirty="0">
                <a:solidFill>
                  <a:prstClr val="black"/>
                </a:solidFill>
                <a:latin typeface="黑体" panose="02010609060101010101" pitchFamily="49" charset="-122"/>
                <a:ea typeface="黑体" panose="02010609060101010101" pitchFamily="49" charset="-122"/>
              </a:rPr>
              <a:t>日在北京首次发表。</a:t>
            </a:r>
            <a:endParaRPr lang="zh-CN" altLang="en-US" sz="2000" dirty="0">
              <a:solidFill>
                <a:prstClr val="black"/>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7515573" y="4485733"/>
            <a:ext cx="2525330" cy="113908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3"/>
          <p:cNvSpPr>
            <a:spLocks noGrp="1"/>
          </p:cNvSpPr>
          <p:nvPr>
            <p:ph type="body" idx="4294967295"/>
          </p:nvPr>
        </p:nvSpPr>
        <p:spPr>
          <a:xfrm>
            <a:off x="1578527" y="922788"/>
            <a:ext cx="9671109" cy="5519957"/>
          </a:xfrm>
        </p:spPr>
        <p:txBody>
          <a:bodyPr vert="horz" wrap="square" lIns="91440" tIns="45720" rIns="91440" bIns="45720" rtlCol="0" anchor="t" anchorCtr="0">
            <a:normAutofit/>
          </a:bodyPr>
          <a:lstStyle/>
          <a:p>
            <a:pPr marL="0" indent="0" algn="just">
              <a:lnSpc>
                <a:spcPct val="160000"/>
              </a:lnSpc>
              <a:spcBef>
                <a:spcPts val="0"/>
              </a:spcBef>
              <a:buNone/>
              <a:defRPr/>
            </a:pPr>
            <a:r>
              <a:rPr lang="en-US" altLang="zh-CN" sz="24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方正公司字库的主要制作过程包括：</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1.</a:t>
            </a:r>
            <a:r>
              <a:rPr lang="zh-CN" altLang="en-US" sz="2000" dirty="0">
                <a:solidFill>
                  <a:prstClr val="black"/>
                </a:solidFill>
                <a:latin typeface="黑体" panose="02010609060101010101" pitchFamily="49" charset="-122"/>
                <a:ea typeface="黑体" panose="02010609060101010101" pitchFamily="49" charset="-122"/>
              </a:rPr>
              <a:t>由专业设计师设计风格统一的字稿。</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2.</a:t>
            </a:r>
            <a:r>
              <a:rPr lang="zh-CN" altLang="en-US" sz="2000" dirty="0">
                <a:solidFill>
                  <a:prstClr val="black"/>
                </a:solidFill>
                <a:latin typeface="黑体" panose="02010609060101010101" pitchFamily="49" charset="-122"/>
                <a:ea typeface="黑体" panose="02010609060101010101" pitchFamily="49" charset="-122"/>
              </a:rPr>
              <a:t>扫描输入电脑，经过计算形成高精度点阵字库，给出字库编码。</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3.</a:t>
            </a:r>
            <a:r>
              <a:rPr lang="zh-CN" altLang="en-US" sz="2000" dirty="0">
                <a:solidFill>
                  <a:prstClr val="black"/>
                </a:solidFill>
                <a:latin typeface="黑体" panose="02010609060101010101" pitchFamily="49" charset="-122"/>
                <a:ea typeface="黑体" panose="02010609060101010101" pitchFamily="49" charset="-122"/>
              </a:rPr>
              <a:t>进行数字化拟合，按照一定的数学算法，自动将扫描后的点阵图形抽成接近原稿的数字化曲线轮廓信息，通过参数调整轮廓点、线、角度和位置。</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4.</a:t>
            </a:r>
            <a:r>
              <a:rPr lang="zh-CN" altLang="en-US" sz="2000" dirty="0">
                <a:solidFill>
                  <a:prstClr val="black"/>
                </a:solidFill>
                <a:latin typeface="黑体" panose="02010609060101010101" pitchFamily="49" charset="-122"/>
                <a:ea typeface="黑体" panose="02010609060101010101" pitchFamily="49" charset="-122"/>
              </a:rPr>
              <a:t>人工修字，提高单字质量，体现原字稿的特点和韵味；利用造字工具可提高效率，保证质量；强大的拼字、补字功能可有效索引，以造出与字稿风格统一的字。</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5.</a:t>
            </a:r>
            <a:r>
              <a:rPr lang="zh-CN" altLang="en-US" sz="2000" dirty="0">
                <a:solidFill>
                  <a:prstClr val="black"/>
                </a:solidFill>
                <a:latin typeface="黑体" panose="02010609060101010101" pitchFamily="49" charset="-122"/>
                <a:ea typeface="黑体" panose="02010609060101010101" pitchFamily="49" charset="-122"/>
              </a:rPr>
              <a:t>质检，使字形轮廓光滑，结构合理，配合技术规范，提高存储效率和还原速度。</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6.</a:t>
            </a:r>
            <a:r>
              <a:rPr lang="zh-CN" altLang="en-US" sz="2000" dirty="0">
                <a:solidFill>
                  <a:prstClr val="black"/>
                </a:solidFill>
                <a:latin typeface="黑体" panose="02010609060101010101" pitchFamily="49" charset="-122"/>
                <a:ea typeface="黑体" panose="02010609060101010101" pitchFamily="49" charset="-122"/>
              </a:rPr>
              <a:t>整合成库，配上相应的符号、数字和外文，转换成不同编码和不同格式。</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7.</a:t>
            </a:r>
            <a:r>
              <a:rPr lang="zh-CN" altLang="en-US" sz="2000" dirty="0">
                <a:solidFill>
                  <a:prstClr val="black"/>
                </a:solidFill>
                <a:latin typeface="黑体" panose="02010609060101010101" pitchFamily="49" charset="-122"/>
                <a:ea typeface="黑体" panose="02010609060101010101" pitchFamily="49" charset="-122"/>
              </a:rPr>
              <a:t>整体测试。</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8.</a:t>
            </a:r>
            <a:r>
              <a:rPr lang="zh-CN" altLang="en-US" sz="2000" dirty="0">
                <a:solidFill>
                  <a:prstClr val="black"/>
                </a:solidFill>
                <a:latin typeface="黑体" panose="02010609060101010101" pitchFamily="49" charset="-122"/>
                <a:ea typeface="黑体" panose="02010609060101010101" pitchFamily="49" charset="-122"/>
              </a:rPr>
              <a:t>商品化。</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3"/>
          <p:cNvSpPr>
            <a:spLocks noGrp="1"/>
          </p:cNvSpPr>
          <p:nvPr>
            <p:ph type="body" idx="4294967295"/>
          </p:nvPr>
        </p:nvSpPr>
        <p:spPr>
          <a:xfrm>
            <a:off x="1535608" y="1071693"/>
            <a:ext cx="9680473" cy="4714613"/>
          </a:xfrm>
        </p:spPr>
        <p:txBody>
          <a:bodyPr vert="horz" wrap="square" lIns="91440" tIns="45720" rIns="91440" bIns="45720" rtlCol="0" anchor="t" anchorCtr="0">
            <a:normAutofit/>
          </a:bodyPr>
          <a:lstStyle/>
          <a:p>
            <a:pPr marL="0" indent="0">
              <a:lnSpc>
                <a:spcPct val="140000"/>
              </a:lnSpc>
              <a:spcBef>
                <a:spcPts val="0"/>
              </a:spcBef>
              <a:buNone/>
              <a:defRPr/>
            </a:pPr>
            <a:r>
              <a:rPr lang="en-US" altLang="zh-CN" dirty="0">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方正公司自</a:t>
            </a:r>
            <a:r>
              <a:rPr lang="en-US" altLang="zh-CN" sz="2000" dirty="0">
                <a:solidFill>
                  <a:prstClr val="black"/>
                </a:solidFill>
                <a:latin typeface="黑体" panose="02010609060101010101" pitchFamily="49" charset="-122"/>
                <a:ea typeface="黑体" panose="02010609060101010101" pitchFamily="49" charset="-122"/>
              </a:rPr>
              <a:t>2000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月开始，制作销售兰亭字库软件光盘，收入了包含粗中细三种倩体的</a:t>
            </a:r>
            <a:r>
              <a:rPr lang="en-US" altLang="zh-CN" sz="2000" dirty="0">
                <a:solidFill>
                  <a:prstClr val="black"/>
                </a:solidFill>
                <a:latin typeface="黑体" panose="02010609060101010101" pitchFamily="49" charset="-122"/>
                <a:ea typeface="黑体" panose="02010609060101010101" pitchFamily="49" charset="-122"/>
              </a:rPr>
              <a:t>123</a:t>
            </a:r>
            <a:r>
              <a:rPr lang="zh-CN" altLang="en-US" sz="2000" dirty="0">
                <a:solidFill>
                  <a:prstClr val="black"/>
                </a:solidFill>
                <a:latin typeface="黑体" panose="02010609060101010101" pitchFamily="49" charset="-122"/>
                <a:ea typeface="黑体" panose="02010609060101010101" pitchFamily="49" charset="-122"/>
              </a:rPr>
              <a:t>款中文字体，销售价格为</a:t>
            </a:r>
            <a:r>
              <a:rPr lang="en-US" altLang="zh-CN" sz="2000" dirty="0">
                <a:solidFill>
                  <a:prstClr val="black"/>
                </a:solidFill>
                <a:latin typeface="黑体" panose="02010609060101010101" pitchFamily="49" charset="-122"/>
                <a:ea typeface="黑体" panose="02010609060101010101" pitchFamily="49" charset="-122"/>
              </a:rPr>
              <a:t>168</a:t>
            </a:r>
            <a:r>
              <a:rPr lang="zh-CN" altLang="en-US" sz="2000" dirty="0">
                <a:solidFill>
                  <a:prstClr val="black"/>
                </a:solidFill>
                <a:latin typeface="黑体" panose="02010609060101010101" pitchFamily="49" charset="-122"/>
                <a:ea typeface="黑体" panose="02010609060101010101" pitchFamily="49" charset="-122"/>
              </a:rPr>
              <a:t>元。字库光盘包装注明字库可运行于多种系统，并满足用户办公、排版、视频字幕、雕刻、网页设计、平面设计等处理软件对中文字库的要求。光盘中著作权声明针对该“软件产品”及任何副本的著作权，均由方正公司拥有。</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宝洁公司产品</a:t>
            </a:r>
            <a:r>
              <a:rPr lang="en-US" altLang="zh-CN" sz="2000" dirty="0">
                <a:solidFill>
                  <a:prstClr val="black"/>
                </a:solidFill>
                <a:latin typeface="黑体" panose="02010609060101010101" pitchFamily="49" charset="-122"/>
                <a:ea typeface="黑体" panose="02010609060101010101" pitchFamily="49" charset="-122"/>
              </a:rPr>
              <a:t>36</a:t>
            </a:r>
            <a:r>
              <a:rPr lang="zh-CN" altLang="en-US" sz="2000" dirty="0">
                <a:solidFill>
                  <a:prstClr val="black"/>
                </a:solidFill>
                <a:latin typeface="黑体" panose="02010609060101010101" pitchFamily="49" charset="-122"/>
                <a:ea typeface="黑体" panose="02010609060101010101" pitchFamily="49" charset="-122"/>
              </a:rPr>
              <a:t>个包装使用了粗倩字体，</a:t>
            </a:r>
            <a:r>
              <a:rPr lang="en-US" altLang="zh-CN" sz="2000" dirty="0">
                <a:solidFill>
                  <a:prstClr val="black"/>
                </a:solidFill>
                <a:latin typeface="黑体" panose="02010609060101010101" pitchFamily="49" charset="-122"/>
                <a:ea typeface="黑体" panose="02010609060101010101" pitchFamily="49" charset="-122"/>
              </a:rPr>
              <a:t>17</a:t>
            </a:r>
            <a:r>
              <a:rPr lang="zh-CN" altLang="en-US" sz="2000" dirty="0">
                <a:solidFill>
                  <a:prstClr val="black"/>
                </a:solidFill>
                <a:latin typeface="黑体" panose="02010609060101010101" pitchFamily="49" charset="-122"/>
                <a:ea typeface="黑体" panose="02010609060101010101" pitchFamily="49" charset="-122"/>
              </a:rPr>
              <a:t>个包装使用了中倩字体，其他两种字体也有部分产品使用。以“飘柔”二字为例，将双方对应字的尺寸调整至同样大小，叠加重合后，专家鉴定组认为其笔画、笔数及汉字部件的位置关系一致，字体一致，设计风格和特征一致。</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3"/>
          <p:cNvSpPr>
            <a:spLocks noGrp="1"/>
          </p:cNvSpPr>
          <p:nvPr>
            <p:ph type="body" idx="4294967295"/>
          </p:nvPr>
        </p:nvSpPr>
        <p:spPr>
          <a:xfrm>
            <a:off x="1648729" y="1350628"/>
            <a:ext cx="9105957" cy="4425266"/>
          </a:xfrm>
        </p:spPr>
        <p:txBody>
          <a:bodyPr vert="horz" wrap="square" lIns="91440" tIns="45720" rIns="91440" bIns="45720" rtlCol="0" anchor="t" anchorCtr="0">
            <a:normAutofit/>
          </a:bodyPr>
          <a:lstStyle/>
          <a:p>
            <a:pPr marL="0" indent="0" eaLnBrk="1" hangingPunct="1">
              <a:lnSpc>
                <a:spcPct val="140000"/>
              </a:lnSpc>
              <a:spcBef>
                <a:spcPts val="0"/>
              </a:spcBef>
              <a:buNone/>
            </a:pPr>
            <a:r>
              <a:rPr lang="en-US" altLang="zh-CN" dirty="0"/>
              <a:t>     </a:t>
            </a:r>
            <a:r>
              <a:rPr lang="zh-CN" altLang="en-US" sz="2000" dirty="0">
                <a:solidFill>
                  <a:prstClr val="black"/>
                </a:solidFill>
                <a:latin typeface="黑体" panose="02010609060101010101" pitchFamily="49" charset="-122"/>
                <a:ea typeface="黑体" panose="02010609060101010101" pitchFamily="49" charset="-122"/>
              </a:rPr>
              <a:t>宝洁公司提交了美国</a:t>
            </a:r>
            <a:r>
              <a:rPr lang="en-US" altLang="zh-CN" sz="2000" dirty="0">
                <a:solidFill>
                  <a:prstClr val="black"/>
                </a:solidFill>
                <a:latin typeface="黑体" panose="02010609060101010101" pitchFamily="49" charset="-122"/>
                <a:ea typeface="黑体" panose="02010609060101010101" pitchFamily="49" charset="-122"/>
              </a:rPr>
              <a:t>NICE</a:t>
            </a:r>
            <a:r>
              <a:rPr lang="zh-CN" altLang="en-US" sz="2000" dirty="0">
                <a:solidFill>
                  <a:prstClr val="black"/>
                </a:solidFill>
                <a:latin typeface="黑体" panose="02010609060101010101" pitchFamily="49" charset="-122"/>
                <a:ea typeface="黑体" panose="02010609060101010101" pitchFamily="49" charset="-122"/>
              </a:rPr>
              <a:t>公司（</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NICOSIA Creative Expresso Ltd. </a:t>
            </a:r>
            <a:r>
              <a:rPr lang="zh-CN" altLang="en-US" sz="2000" dirty="0">
                <a:solidFill>
                  <a:prstClr val="black"/>
                </a:solidFill>
                <a:latin typeface="黑体" panose="02010609060101010101" pitchFamily="49" charset="-122"/>
                <a:ea typeface="黑体" panose="02010609060101010101" pitchFamily="49" charset="-122"/>
              </a:rPr>
              <a:t>）设计的飘柔洗发水的设计样本、评估表、订单和帐单，以及</a:t>
            </a:r>
            <a:r>
              <a:rPr lang="en-US" altLang="zh-CN" sz="2000" dirty="0">
                <a:solidFill>
                  <a:prstClr val="black"/>
                </a:solidFill>
                <a:latin typeface="黑体" panose="02010609060101010101" pitchFamily="49" charset="-122"/>
                <a:ea typeface="黑体" panose="02010609060101010101" pitchFamily="49" charset="-122"/>
              </a:rPr>
              <a:t>NICE</a:t>
            </a:r>
            <a:r>
              <a:rPr lang="zh-CN" altLang="en-US" sz="2000" dirty="0">
                <a:solidFill>
                  <a:prstClr val="black"/>
                </a:solidFill>
                <a:latin typeface="黑体" panose="02010609060101010101" pitchFamily="49" charset="-122"/>
                <a:ea typeface="黑体" panose="02010609060101010101" pitchFamily="49" charset="-122"/>
              </a:rPr>
              <a:t>公司于</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月购买方正兰亭字库</a:t>
            </a:r>
            <a:r>
              <a:rPr lang="en-US" altLang="zh-CN" sz="2000" dirty="0">
                <a:solidFill>
                  <a:prstClr val="black"/>
                </a:solidFill>
                <a:latin typeface="黑体" panose="02010609060101010101" pitchFamily="49" charset="-122"/>
                <a:ea typeface="黑体" panose="02010609060101010101" pitchFamily="49" charset="-122"/>
              </a:rPr>
              <a:t>V1.0</a:t>
            </a:r>
            <a:r>
              <a:rPr lang="zh-CN" altLang="en-US" sz="2000" dirty="0">
                <a:solidFill>
                  <a:prstClr val="black"/>
                </a:solidFill>
                <a:latin typeface="黑体" panose="02010609060101010101" pitchFamily="49" charset="-122"/>
                <a:ea typeface="黑体" panose="02010609060101010101" pitchFamily="49" charset="-122"/>
              </a:rPr>
              <a:t>版本的发票、产品包装盒、光盘照片和最终用户许可协议，证实</a:t>
            </a:r>
            <a:r>
              <a:rPr lang="en-US" altLang="zh-CN" sz="2000" dirty="0">
                <a:solidFill>
                  <a:prstClr val="black"/>
                </a:solidFill>
                <a:latin typeface="黑体" panose="02010609060101010101" pitchFamily="49" charset="-122"/>
                <a:ea typeface="黑体" panose="02010609060101010101" pitchFamily="49" charset="-122"/>
              </a:rPr>
              <a:t>NICE</a:t>
            </a:r>
            <a:r>
              <a:rPr lang="zh-CN" altLang="en-US" sz="2000" dirty="0">
                <a:solidFill>
                  <a:prstClr val="black"/>
                </a:solidFill>
                <a:latin typeface="黑体" panose="02010609060101010101" pitchFamily="49" charset="-122"/>
                <a:ea typeface="黑体" panose="02010609060101010101" pitchFamily="49" charset="-122"/>
              </a:rPr>
              <a:t>公司是宝洁公司委托的设计公司之一，飘柔系列等涉案产品的包装由该公司设计，此外还有朗涛设计顾问有限公司针对佳洁士等系列产品进行的设计。设计公司在传真的文件中明确表示使用了方正兰亭字库的正版软件，其中的许可协议仅注明未经方正公司许可，软件产品的全部或部分不得仿制、再发布等，这所称再发布，应指软件的再发布，而非针对最终用户的使用。</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3"/>
          <p:cNvSpPr>
            <a:spLocks noGrp="1"/>
          </p:cNvSpPr>
          <p:nvPr>
            <p:ph type="body" idx="4294967295"/>
          </p:nvPr>
        </p:nvSpPr>
        <p:spPr>
          <a:xfrm>
            <a:off x="1593908" y="1261399"/>
            <a:ext cx="9244668" cy="4335201"/>
          </a:xfrm>
        </p:spPr>
        <p:txBody>
          <a:bodyPr vert="horz" wrap="square" lIns="91440" tIns="45720" rIns="91440" bIns="45720" rtlCol="0" anchor="t" anchorCtr="0">
            <a:normAutofit/>
          </a:bodyPr>
          <a:lstStyle/>
          <a:p>
            <a:pPr marL="0" indent="0">
              <a:lnSpc>
                <a:spcPct val="140000"/>
              </a:lnSpc>
              <a:spcBef>
                <a:spcPts val="0"/>
              </a:spcBef>
              <a:buNone/>
              <a:defRPr/>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marL="0" indent="0">
              <a:lnSpc>
                <a:spcPct val="14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方正倩体字库字体具有一定的独创性，符合我国著作权法规定的美术作品的要求，可以进行整体性保护；但对于字库中的单字，不能作为美术作品给予权利保护。方正公司以侵犯倩体字库中“飘柔”二字的美术作品著作权为由，要求认定最终用户宝洁公司的使用行为侵权，没有法律依据，其以此为基础，对宝洁公司和家乐福公司提出的全部诉讼请求，本院不予支持。</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内容占位符 2"/>
          <p:cNvSpPr>
            <a:spLocks noGrp="1"/>
          </p:cNvSpPr>
          <p:nvPr>
            <p:ph idx="1"/>
          </p:nvPr>
        </p:nvSpPr>
        <p:spPr>
          <a:xfrm>
            <a:off x="1531283" y="939566"/>
            <a:ext cx="9449906" cy="5326849"/>
          </a:xfrm>
        </p:spPr>
        <p:txBody>
          <a:bodyPr vert="horz" wrap="square" lIns="91440" tIns="45720" rIns="91440" bIns="45720" anchor="t" anchorCtr="0"/>
          <a:lstStyle/>
          <a:p>
            <a:pPr marL="0" indent="0" algn="just">
              <a:lnSpc>
                <a:spcPct val="140000"/>
              </a:lnSpc>
              <a:spcBef>
                <a:spcPts val="0"/>
              </a:spcBef>
              <a:buNone/>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r>
              <a:rPr lang="en-US" altLang="zh-CN" sz="2000" dirty="0">
                <a:solidFill>
                  <a:srgbClr val="FF0000"/>
                </a:solidFill>
                <a:latin typeface="黑体" panose="02010609060101010101" pitchFamily="49" charset="-122"/>
                <a:ea typeface="黑体" panose="02010609060101010101" pitchFamily="49" charset="-122"/>
              </a:rPr>
              <a:t>  </a:t>
            </a:r>
            <a:endParaRPr lang="en-US" altLang="zh-CN" sz="2000" dirty="0">
              <a:solidFill>
                <a:srgbClr val="FF0000"/>
              </a:solidFill>
              <a:latin typeface="黑体" panose="02010609060101010101" pitchFamily="49" charset="-122"/>
              <a:ea typeface="黑体" panose="02010609060101010101" pitchFamily="49" charset="-122"/>
            </a:endParaRPr>
          </a:p>
          <a:p>
            <a:pPr marL="0" indent="0" algn="just">
              <a:lnSpc>
                <a:spcPct val="140000"/>
              </a:lnSpc>
              <a:spcBef>
                <a:spcPts val="0"/>
              </a:spcBef>
              <a:buNone/>
            </a:pPr>
            <a:r>
              <a:rPr lang="zh-CN" altLang="en-US" sz="2000" dirty="0">
                <a:solidFill>
                  <a:prstClr val="black"/>
                </a:solidFill>
                <a:latin typeface="黑体" panose="02010609060101010101" pitchFamily="49" charset="-122"/>
                <a:ea typeface="黑体" panose="02010609060101010101" pitchFamily="49" charset="-122"/>
              </a:rPr>
              <a:t>    原告汉仪公司于</a:t>
            </a:r>
            <a:r>
              <a:rPr lang="en-US" altLang="zh-CN" sz="2000" dirty="0">
                <a:solidFill>
                  <a:prstClr val="black"/>
                </a:solidFill>
                <a:latin typeface="黑体" panose="02010609060101010101" pitchFamily="49" charset="-122"/>
                <a:ea typeface="黑体" panose="02010609060101010101" pitchFamily="49" charset="-122"/>
              </a:rPr>
              <a:t>1997</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月组织公司设计人员，开始进行汉仪秀英体字稿的设计。</a:t>
            </a:r>
            <a:r>
              <a:rPr lang="en-US" altLang="zh-CN" sz="2000" dirty="0">
                <a:solidFill>
                  <a:prstClr val="black"/>
                </a:solidFill>
                <a:latin typeface="黑体" panose="02010609060101010101" pitchFamily="49" charset="-122"/>
                <a:ea typeface="黑体" panose="02010609060101010101" pitchFamily="49" charset="-122"/>
              </a:rPr>
              <a:t>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日汉仪公司制作审校批评单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最终确认秀英体各个汉字的字型。原告汉仪公司当庭陈述</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秀英体笔画特征主要是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横竖笔画粗细基本相同，笔画两端为圆形</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点为心形桃点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短撇为飘动的柳叶形</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长撇为向左方上扬飞起</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捺为向右方上扬飞起</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折勾以柔美的圆弧线条处理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折画整体变方为圆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其表现的形态与公知领域的美术字的基本笔画相比具有鲜明特色。设计字稿中多处有主要设计人员邹秀英的签名确认</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并标注日期。邹秀英于</a:t>
            </a:r>
            <a:r>
              <a:rPr lang="en-US" altLang="zh-CN" sz="2000" dirty="0">
                <a:solidFill>
                  <a:prstClr val="black"/>
                </a:solidFill>
                <a:latin typeface="黑体" panose="02010609060101010101" pitchFamily="49" charset="-122"/>
                <a:ea typeface="黑体" panose="02010609060101010101" pitchFamily="49" charset="-122"/>
              </a:rPr>
              <a:t>1999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23</a:t>
            </a:r>
            <a:r>
              <a:rPr lang="zh-CN" altLang="en-US" sz="2000" dirty="0">
                <a:solidFill>
                  <a:prstClr val="black"/>
                </a:solidFill>
                <a:latin typeface="黑体" panose="02010609060101010101" pitchFamily="49" charset="-122"/>
                <a:ea typeface="黑体" panose="02010609060101010101" pitchFamily="49" charset="-122"/>
              </a:rPr>
              <a:t>日签署了《著作权权利归属确认书》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确认秀英体的创作由汉仪公司主持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代表汉仪公司的意志</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其本人是接受汉仪公司的委托参与创作</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包括著作权在内的一切权利归属汉仪公司独占性所有。</a:t>
            </a:r>
            <a:endParaRPr lang="zh-CN" altLang="en-US" sz="2000" dirty="0">
              <a:solidFill>
                <a:prstClr val="black"/>
              </a:solidFill>
              <a:latin typeface="黑体" panose="02010609060101010101" pitchFamily="49" charset="-122"/>
              <a:ea typeface="黑体" panose="02010609060101010101" pitchFamily="49" charset="-122"/>
            </a:endParaRPr>
          </a:p>
          <a:p>
            <a:pPr marL="0" indent="0">
              <a:buNone/>
            </a:pPr>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内容占位符 2"/>
          <p:cNvSpPr>
            <a:spLocks noGrp="1"/>
          </p:cNvSpPr>
          <p:nvPr>
            <p:ph idx="1"/>
          </p:nvPr>
        </p:nvSpPr>
        <p:spPr>
          <a:xfrm>
            <a:off x="1464170" y="1005980"/>
            <a:ext cx="9986802" cy="4846040"/>
          </a:xfrm>
        </p:spPr>
        <p:txBody>
          <a:bodyPr vert="horz" wrap="square" lIns="91440" tIns="45720" rIns="91440" bIns="45720" anchor="t" anchorCtr="0"/>
          <a:lstStyle/>
          <a:p>
            <a:pPr marL="0" indent="0" algn="just">
              <a:lnSpc>
                <a:spcPct val="140000"/>
              </a:lnSpc>
              <a:spcBef>
                <a:spcPts val="0"/>
              </a:spcBef>
              <a:buNone/>
            </a:pPr>
            <a:r>
              <a:rPr lang="en-US" altLang="zh-CN" sz="2000" dirty="0">
                <a:solidFill>
                  <a:prstClr val="black"/>
                </a:solidFill>
                <a:latin typeface="黑体" panose="02010609060101010101" pitchFamily="49" charset="-122"/>
                <a:ea typeface="黑体" panose="02010609060101010101" pitchFamily="49" charset="-122"/>
              </a:rPr>
              <a:t>    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国家版权局就原告汉仪公司申请登记的《汉仪秀英体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简、繁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颁发</a:t>
            </a:r>
            <a:r>
              <a:rPr lang="en-US" altLang="zh-CN" sz="2000" dirty="0">
                <a:solidFill>
                  <a:prstClr val="black"/>
                </a:solidFill>
                <a:latin typeface="黑体" panose="02010609060101010101" pitchFamily="49" charset="-122"/>
                <a:ea typeface="黑体" panose="02010609060101010101" pitchFamily="49" charset="-122"/>
              </a:rPr>
              <a:t>2009–F-020548</a:t>
            </a:r>
            <a:r>
              <a:rPr lang="zh-CN" altLang="en-US" sz="2000" dirty="0">
                <a:solidFill>
                  <a:prstClr val="black"/>
                </a:solidFill>
                <a:latin typeface="黑体" panose="02010609060101010101" pitchFamily="49" charset="-122"/>
                <a:ea typeface="黑体" panose="02010609060101010101" pitchFamily="49" charset="-122"/>
              </a:rPr>
              <a:t>号《著作权登记证书》。证书内容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申请者北京汉仪科印信息技术有限公司</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提交的文件符合规定要求</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对其于</a:t>
            </a:r>
            <a:r>
              <a:rPr lang="en-US" altLang="zh-CN" sz="2000" dirty="0">
                <a:solidFill>
                  <a:prstClr val="black"/>
                </a:solidFill>
                <a:latin typeface="黑体" panose="02010609060101010101" pitchFamily="49" charset="-122"/>
                <a:ea typeface="黑体" panose="02010609060101010101" pitchFamily="49" charset="-122"/>
              </a:rPr>
              <a:t>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26</a:t>
            </a:r>
            <a:r>
              <a:rPr lang="zh-CN" altLang="en-US" sz="2000" dirty="0">
                <a:solidFill>
                  <a:prstClr val="black"/>
                </a:solidFill>
                <a:latin typeface="黑体" panose="02010609060101010101" pitchFamily="49" charset="-122"/>
                <a:ea typeface="黑体" panose="02010609060101010101" pitchFamily="49" charset="-122"/>
              </a:rPr>
              <a:t>日创作完成</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并于</a:t>
            </a:r>
            <a:r>
              <a:rPr lang="en-US" altLang="zh-CN" sz="2000" dirty="0">
                <a:solidFill>
                  <a:prstClr val="black"/>
                </a:solidFill>
                <a:latin typeface="黑体" panose="02010609060101010101" pitchFamily="49" charset="-122"/>
                <a:ea typeface="黑体" panose="02010609060101010101" pitchFamily="49" charset="-122"/>
              </a:rPr>
              <a:t>1999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23</a:t>
            </a:r>
            <a:r>
              <a:rPr lang="zh-CN" altLang="en-US" sz="2000" dirty="0">
                <a:solidFill>
                  <a:prstClr val="black"/>
                </a:solidFill>
                <a:latin typeface="黑体" panose="02010609060101010101" pitchFamily="49" charset="-122"/>
                <a:ea typeface="黑体" panose="02010609060101010101" pitchFamily="49" charset="-122"/>
              </a:rPr>
              <a:t>日在北京首次发表的美术作品《汉仪秀英体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简、繁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申请者以法人作品著作权人身份依法享有著作权</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经中国版权保护中心审核</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对该作品的著作权予以登记。</a:t>
            </a:r>
            <a:endParaRPr lang="zh-CN" altLang="en-US" sz="2000" dirty="0">
              <a:solidFill>
                <a:prstClr val="black"/>
              </a:solidFill>
              <a:latin typeface="黑体" panose="02010609060101010101" pitchFamily="49" charset="-122"/>
              <a:ea typeface="黑体" panose="02010609060101010101" pitchFamily="49" charset="-122"/>
            </a:endParaRPr>
          </a:p>
          <a:p>
            <a:pPr marL="0" indent="0" algn="just">
              <a:lnSpc>
                <a:spcPct val="140000"/>
              </a:lnSpc>
              <a:spcBef>
                <a:spcPts val="0"/>
              </a:spcBef>
              <a:buNone/>
            </a:pPr>
            <a:r>
              <a:rPr lang="zh-CN" altLang="en-US" sz="2000" dirty="0">
                <a:solidFill>
                  <a:prstClr val="black"/>
                </a:solidFill>
                <a:latin typeface="黑体" panose="02010609060101010101" pitchFamily="49" charset="-122"/>
                <a:ea typeface="黑体" panose="02010609060101010101" pitchFamily="49" charset="-122"/>
              </a:rPr>
              <a:t>    汉仪公司发现被告福建双飞日化有限公司（以下简称双飞公司）、青蛙王子（中国）日化有限公司（以下简称青蛙王子公司）在其注册商标中，未经许可使用汉仪公司享有著作权的秀英体，并在其生产、销售的产品上，使用该注册商标。遂起诉至法院，请求判令双飞公司、青蛙王子公司立即停止使用侵犯汉仪公司著作权的“城市宝贝”注册商标；在媒体上公开赔礼道歉；赔偿汉仪公司经济损失</a:t>
            </a:r>
            <a:r>
              <a:rPr lang="en-US" altLang="zh-CN" sz="2000" dirty="0">
                <a:solidFill>
                  <a:prstClr val="black"/>
                </a:solidFill>
                <a:latin typeface="黑体" panose="02010609060101010101" pitchFamily="49" charset="-122"/>
                <a:ea typeface="黑体" panose="02010609060101010101" pitchFamily="49" charset="-122"/>
              </a:rPr>
              <a:t>50</a:t>
            </a:r>
            <a:r>
              <a:rPr lang="zh-CN" altLang="en-US" sz="2000" dirty="0">
                <a:solidFill>
                  <a:prstClr val="black"/>
                </a:solidFill>
                <a:latin typeface="黑体" panose="02010609060101010101" pitchFamily="49" charset="-122"/>
                <a:ea typeface="黑体" panose="02010609060101010101" pitchFamily="49" charset="-122"/>
              </a:rPr>
              <a:t>万元，及为制止侵权所支出的相关费用。 </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内容占位符 2"/>
          <p:cNvSpPr>
            <a:spLocks noGrp="1"/>
          </p:cNvSpPr>
          <p:nvPr>
            <p:ph idx="1"/>
          </p:nvPr>
        </p:nvSpPr>
        <p:spPr>
          <a:xfrm>
            <a:off x="1564839" y="872455"/>
            <a:ext cx="10129414" cy="5629013"/>
          </a:xfrm>
        </p:spPr>
        <p:txBody>
          <a:bodyPr vert="horz" wrap="square" lIns="91440" tIns="45720" rIns="91440" bIns="45720" rtlCol="0" anchor="t" anchorCtr="0">
            <a:normAutofit lnSpcReduction="10000"/>
          </a:bodyPr>
          <a:lstStyle/>
          <a:p>
            <a:pPr algn="just">
              <a:lnSpc>
                <a:spcPct val="140000"/>
              </a:lnSpc>
              <a:spcBef>
                <a:spcPts val="0"/>
              </a:spcBef>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spcBef>
                <a:spcPts val="0"/>
              </a:spcBef>
            </a:pPr>
            <a:r>
              <a:rPr lang="zh-CN" altLang="en-US" sz="2000" dirty="0">
                <a:solidFill>
                  <a:prstClr val="black"/>
                </a:solidFill>
                <a:latin typeface="黑体" panose="02010609060101010101" pitchFamily="49" charset="-122"/>
                <a:ea typeface="黑体" panose="02010609060101010101" pitchFamily="49" charset="-122"/>
              </a:rPr>
              <a:t>    优秀的书法作品能够体现作者独特的个性和审美，引起人们美妙的联想，给人以美的享受，这说明汉字字型具有很大的创作空间。美术字体的创作虽然与书法字体有所不同，但同样存在较大的创作空间，亦属于以线条、色彩等方式构成的具有审美意义的造型艺术作品。字库中的单字设计，每个字的最终定型，都是设计人员根据自己的设计理念，选择、取舍、判断、综合的结果，体现了设计人员的智力创造。涉案秀英体字库的单字经过字体创意、字形设计、扫描和曲线合成、扩展创作、创作符号、字形审定、二次创作、格式转换、测试校对等几个步骤，其中两千多个基本单字是经过字稿设计、扫描合成，再经过字形审定、修改，还有可能要进行二次创作，以及最终进行的测试校对等步骤，需要设计者根据其对字体风格的理解和对单字字形特点和结构特征的理解，逐一进行设计。虽然上述字体字型是由字型原稿经数字化处理后，由人工或计算机根据字型原稿的风格结合汉字组合规律拼合而成，以相应的坐标数据和函数算法存在。但这种数字化的存储和复制方式，并不能改变其美术作品的性质。因此，在满足独创性要求的前提下，字库中的单字属于著作权法规定的美术作品，应受法律保护。</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内容占位符 2"/>
          <p:cNvSpPr>
            <a:spLocks noGrp="1"/>
          </p:cNvSpPr>
          <p:nvPr>
            <p:ph idx="1"/>
          </p:nvPr>
        </p:nvSpPr>
        <p:spPr>
          <a:xfrm>
            <a:off x="1313169" y="1233182"/>
            <a:ext cx="10171359" cy="4639112"/>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但需要特别指出的是，鉴于字库字体本身同时兼具审美与实用工具的双重特性，字库字体创作的目的是为了满足计算机使用汉字的需要，因此，字库字体属于作品性和工具性紧密结合的智力成果，在将字库字体作为美术作品进行保护时，其独创性应当具备较高的独特审美要求，亦即获得保护的字库单字，应当明显有别于已有的公知字体。一般的美术字如果系手工独立完成，即应认定为独创性美术作品，而字库字体的独创性要求则不能等同于一般美术字，且对运行字库软件输出的单字是否具有独创性应当逐一进行判断。如果字库单字的保护标准确定得较低，有可能很难将其与已有字体区分，造成混乱状况，防碍公众对已有字体工具的正常使用，阻碍对文化的传播。故只有体现较高独特审美，并能够与已有字体明确区分开来的字库单字才有可能被认定为美术作品加以保护。 </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内容占位符 2"/>
          <p:cNvSpPr>
            <a:spLocks noGrp="1"/>
          </p:cNvSpPr>
          <p:nvPr>
            <p:ph idx="1"/>
          </p:nvPr>
        </p:nvSpPr>
        <p:spPr>
          <a:xfrm>
            <a:off x="1690673" y="1468073"/>
            <a:ext cx="9374406" cy="3207378"/>
          </a:xfrm>
        </p:spPr>
        <p:txBody>
          <a:bodyPr vert="horz" wrap="square" lIns="91440" tIns="45720" rIns="91440" bIns="45720" rtlCol="0" anchor="t" anchorCtr="0">
            <a:normAutofit/>
          </a:bodyPr>
          <a:lstStyle/>
          <a:p>
            <a:r>
              <a:rPr lang="zh-CN" altLang="en-US" sz="2400" dirty="0"/>
              <a:t>       </a:t>
            </a:r>
            <a:r>
              <a:rPr lang="zh-CN" altLang="en-US" sz="2400" dirty="0">
                <a:solidFill>
                  <a:prstClr val="black"/>
                </a:solidFill>
                <a:latin typeface="黑体" panose="02010609060101010101" pitchFamily="49" charset="-122"/>
                <a:ea typeface="黑体" panose="02010609060101010101" pitchFamily="49" charset="-122"/>
              </a:rPr>
              <a:t>本案秀英体字体具有鲜明的特征：横竖笔画粗细基本相同，笔画两端为圆形，点为心形桃点，短撇为飘动的柳叶形，长撇为向左方上扬飞起，捺为向右方上扬飞起，折勾以柔美的圆弧线条处理，折笔画整体变方为圆。““四字具备秀英体上述鲜明的特征，其表现的形态与公知领域的美术字的基本笔画相比具有鲜明特色，符合较高独特审美的独创性要求，应受著作权法保护。</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5186" y="1191491"/>
            <a:ext cx="10019504" cy="4985472"/>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关于张晓燕提出“雷剧”与“张剧”题材主线相同的主张，因“雷剧”与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都通过紧扣“英雄末路、骑兵绝唱”这一主题和情境描述了“最后的骑兵”在撤编前后发生的故事，可以认定“雷剧”题材主线及整体线索脉络来自</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。“张剧”“雷剧”以及</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部作品均系以二十世纪八十年代中期精简整编中骑兵部队撤（缩）编为主线展开的军旅历史题材作品，是社会的共同财富，不能为个别人所垄断，故</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部作品的作者都有权以自己的方式对此类题材加以利用并创作作品。因此，即便“雷剧”与“张剧”题材主线存在一定的相似性，因题材主线不受著作权法保护，且“雷剧”的题材主线系来自最早发表的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，不能认定“雷剧”抄袭自“张剧”。</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侵害著作权法律责任的类型与后果</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3398425" y="1844961"/>
            <a:ext cx="7151870" cy="5809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11" name="矩形 10"/>
          <p:cNvSpPr/>
          <p:nvPr/>
        </p:nvSpPr>
        <p:spPr>
          <a:xfrm>
            <a:off x="2718033" y="1020825"/>
            <a:ext cx="9044879" cy="47907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（二）侵害著作权的刑事责任</a:t>
            </a:r>
            <a:endPar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以营利为目的，侵犯著作权或销售侵权复制品，数额较大的情况下，侵权人有可能承担拘役、有期徒刑（</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年以下或</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3-7</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年）、罚金等刑事责任。</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（三）侵害著作权的行政责任</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侵犯著作权和著作邻接权的行政责任是指国家著作权行政管理部门依照法律规定，对侵犯著作权及著作邻接权的行为给予的行政处罚。</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主管著作权的部门对涉嫌侵犯著作权和与著作权有关的权利的行为进行查处时，可以询问有关当事人，调查与涉嫌违法行为有关的情况；对当事人涉嫌违法行为的场所和物品实施现场检查；查阅、复制与涉嫌违法行为有关的合同、发票、账簿以及其他有关资料；对于涉嫌违法行为的场所和物品，可以查封或者扣押。</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03633" y="1268962"/>
            <a:ext cx="8945714" cy="4320076"/>
          </a:xfrm>
        </p:spPr>
        <p:txBody>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关于张晓燕提出“雷剧”与“张剧”人物设置与人物关系相同、相似的主张，鉴于前述</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部作品均系以特定历史时期骑兵部队撤（缩）编为主线展开的军旅题材作品，除了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受短篇小说篇幅的限制，没有三角恋爱关系或军民关系外，其他</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部作品中都包含三角恋爱关系、官兵上下关系、军民关系等人物设置和人物关系，这样的表现方式属于军旅题材作品不可避免地采取的必要场景，因表达方式有限，不受著作权法保护。</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93240" y="1107600"/>
            <a:ext cx="10053061" cy="5276422"/>
          </a:xfrm>
        </p:spPr>
        <p:txBody>
          <a:bodyPr>
            <a:normAutofit fontScale="92500" lnSpcReduction="20000"/>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a:t>
            </a:r>
            <a:r>
              <a:rPr lang="zh-CN" altLang="en-US" sz="2200" dirty="0">
                <a:solidFill>
                  <a:prstClr val="black"/>
                </a:solidFill>
                <a:latin typeface="黑体" panose="02010609060101010101" pitchFamily="49" charset="-122"/>
                <a:ea typeface="黑体" panose="02010609060101010101" pitchFamily="49" charset="-122"/>
              </a:rPr>
              <a:t>关于张晓燕提出“雷剧”与“张剧”语言表达及故事情节相同、相似的主张，从语言表达看，如“雷剧”中“做个自由的‘牧马人’”与“张剧”中“做个牧马人”语言表达基本相同，但该语言表达属于特定语境下的惯常用语，非独创性表达。从故事情节看，用于体现作者的思想与情感的故事情节属于表达的范畴，具有独创性的故事情节应受著作权法保护，但是，故事情节中仅部分元素相同、相似并不能当然得出故事情节相同、相似的结论。前述</a:t>
            </a:r>
            <a:r>
              <a:rPr lang="en-US" altLang="zh-CN" sz="2200" dirty="0">
                <a:solidFill>
                  <a:prstClr val="black"/>
                </a:solidFill>
                <a:latin typeface="黑体" panose="02010609060101010101" pitchFamily="49" charset="-122"/>
                <a:ea typeface="黑体" panose="02010609060101010101" pitchFamily="49" charset="-122"/>
              </a:rPr>
              <a:t>4</a:t>
            </a:r>
            <a:r>
              <a:rPr lang="zh-CN" altLang="en-US" sz="2200" dirty="0">
                <a:solidFill>
                  <a:prstClr val="black"/>
                </a:solidFill>
                <a:latin typeface="黑体" panose="02010609060101010101" pitchFamily="49" charset="-122"/>
                <a:ea typeface="黑体" panose="02010609060101010101" pitchFamily="49" charset="-122"/>
              </a:rPr>
              <a:t>部作品相同、相似的部分多属于公有领域素材或缺乏独创性的素材，有的仅为故事情节中的部分元素相同，但情节所展开的具体内容和表达的意义并不相同。二审法院认定“雷剧”与“张剧”</a:t>
            </a:r>
            <a:r>
              <a:rPr lang="en-US" altLang="zh-CN" sz="2200" dirty="0">
                <a:solidFill>
                  <a:prstClr val="black"/>
                </a:solidFill>
                <a:latin typeface="黑体" panose="02010609060101010101" pitchFamily="49" charset="-122"/>
                <a:ea typeface="黑体" panose="02010609060101010101" pitchFamily="49" charset="-122"/>
              </a:rPr>
              <a:t>6</a:t>
            </a:r>
            <a:r>
              <a:rPr lang="zh-CN" altLang="en-US" sz="2200" dirty="0">
                <a:solidFill>
                  <a:prstClr val="black"/>
                </a:solidFill>
                <a:latin typeface="黑体" panose="02010609060101010101" pitchFamily="49" charset="-122"/>
                <a:ea typeface="黑体" panose="02010609060101010101" pitchFamily="49" charset="-122"/>
              </a:rPr>
              <a:t>处相同、相似的故事情节，其中老部下关系、临时指定马匹等在</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天苍茫</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中也有相似的情节内容，其他部分虽在情节设计方面存在相同、相似之处，但有的仅为情节表达中部分元素的相同、相似，情节内容相同、相似的部分少且微不足道。</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07833" y="1048878"/>
            <a:ext cx="10043807" cy="4985472"/>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整体而言，“雷剧”与“张剧”具体情节展开不同、描写的侧重点不同、主人公性格不同、结尾不同，二者相同、相似的故事情节在“雷剧”中所占比例极低，且在整个故事情节中处于次要位置，不构成“雷剧”中的主要部分，不会导致读者和观众对两部作品产生相同、相似的欣赏体验，不能得出两部作品实质相似的结论。根据</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最高人民法院关于审理著作权民事纠纷案件适用法律若干问题的解释</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十五条“由不同作者就同一题材创作的作品，作品的表达系独立完成并且有创作性的，应当认定作者各自享有独立著作权”的规定，“雷剧”与“张剧”属于由不同作者就同一题材创作的作品，两剧都有独创性，各自享有独立著作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本章导语</a:t>
            </a:r>
            <a:endParaRPr lang="zh-CN" altLang="en-US" dirty="0">
              <a:latin typeface="黑体" panose="02010609060101010101" pitchFamily="49" charset="-122"/>
              <a:ea typeface="黑体" panose="02010609060101010101" pitchFamily="49" charset="-122"/>
            </a:endParaRPr>
          </a:p>
        </p:txBody>
      </p:sp>
      <p:sp>
        <p:nvSpPr>
          <p:cNvPr id="6" name="内容占位符 1"/>
          <p:cNvSpPr txBox="1"/>
          <p:nvPr/>
        </p:nvSpPr>
        <p:spPr>
          <a:xfrm>
            <a:off x="600363" y="1133435"/>
            <a:ext cx="10954327" cy="498547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rgbClr val="FA7D00"/>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A7D00"/>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rgbClr val="FA7D00"/>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rgbClr val="FA7D00"/>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本章教学目的：了解著作权的客体</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630555"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本章教学要求：了解著作权保护的客体和不予保护的客体</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630555"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本章教学重点、难点：如何判断著作权客体分类的标准</a:t>
            </a: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idx="1"/>
          </p:nvPr>
        </p:nvSpPr>
        <p:spPr>
          <a:xfrm>
            <a:off x="1485273" y="889233"/>
            <a:ext cx="10276091" cy="5400238"/>
          </a:xfrm>
        </p:spPr>
        <p:txBody>
          <a:bodyPr vert="horz" wrap="square" lIns="91440" tIns="45720" rIns="91440" bIns="45720" rtlCol="0" anchor="t" anchorCtr="0">
            <a:normAutofit fontScale="92500"/>
          </a:bodyPr>
          <a:lstStyle/>
          <a:p>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原告高小华系重庆大学教授、油画家，雷著华系重庆市劳动人民文化宫退休美术工作者；被告重庆陈可之文化艺术传播有限公司的法定代表人陈可之系造型艺术家、油画家。</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年，重庆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中国三峡博物馆作为建设单位，重庆市城市建设发展有限公司作为招标单位，决定将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重庆大轰炸</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半景画展览工程对外招标。</a:t>
            </a:r>
            <a:endParaRPr lang="en-US" altLang="zh-CN"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原告竞标油画作品</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重庆大轰炸</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要反映真实的历史、就要结合景观布置的声光电环境，而与半景画融为一体的创意点。并采用了立足重庆市渝中半岛的通远门，以纵向及从背后看重庆的角度，采用两江环抱、大江东去、呈金字塔型的构图等创意。该油画画面集中表现日本轰炸机对重庆市五年半的轰炸，突出从南纪门到储奇门、望龙门直至朝天门沿长江一线有</a:t>
            </a:r>
            <a:r>
              <a:rPr lang="en-US" altLang="zh-CN" sz="2400" dirty="0">
                <a:solidFill>
                  <a:prstClr val="black"/>
                </a:solidFill>
                <a:latin typeface="黑体" panose="02010609060101010101" pitchFamily="49" charset="-122"/>
                <a:ea typeface="黑体" panose="02010609060101010101" pitchFamily="49" charset="-122"/>
              </a:rPr>
              <a:t>39</a:t>
            </a:r>
            <a:r>
              <a:rPr lang="zh-CN" altLang="en-US" sz="2400" dirty="0">
                <a:solidFill>
                  <a:prstClr val="black"/>
                </a:solidFill>
                <a:latin typeface="黑体" panose="02010609060101010101" pitchFamily="49" charset="-122"/>
                <a:ea typeface="黑体" panose="02010609060101010101" pitchFamily="49" charset="-122"/>
              </a:rPr>
              <a:t>个炸点的历史事件，以及国际红十字会的救护、灭火、电力工人恢复电力和大隧道惨案、反抗等内容。</a:t>
            </a:r>
            <a:endParaRPr lang="zh-CN" altLang="zh-CN"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719" y="889233"/>
            <a:ext cx="10016032" cy="5536734"/>
          </a:xfrm>
        </p:spPr>
        <p:txBody>
          <a:bodyPr vert="horz" wrap="square" lIns="91440" tIns="45720" rIns="91440" bIns="45720" numCol="1" rtlCol="0" anchor="t" anchorCtr="0" compatLnSpc="1">
            <a:normAutofit/>
          </a:bodyPr>
          <a:lstStyle/>
          <a:p>
            <a:pPr eaLnBrk="0" fontAlgn="base" hangingPunct="0">
              <a:lnSpc>
                <a:spcPct val="170000"/>
              </a:lnSpc>
              <a:spcBef>
                <a:spcPct val="20000"/>
              </a:spcBef>
              <a:spcAft>
                <a:spcPct val="0"/>
              </a:spcAft>
              <a:buClr>
                <a:schemeClr val="tx2"/>
              </a:buClr>
              <a:defRPr/>
            </a:pPr>
            <a:r>
              <a:rPr lang="zh-CN" altLang="en-US" sz="3200" kern="0" dirty="0">
                <a:latin typeface="+mn-lt"/>
                <a:ea typeface="+mn-ea"/>
              </a:rPr>
              <a:t>      </a:t>
            </a:r>
            <a:r>
              <a:rPr lang="zh-CN" altLang="en-US" sz="2200" dirty="0">
                <a:solidFill>
                  <a:prstClr val="black"/>
                </a:solidFill>
                <a:latin typeface="黑体" panose="02010609060101010101" pitchFamily="49" charset="-122"/>
                <a:ea typeface="黑体" panose="02010609060101010101" pitchFamily="49" charset="-122"/>
              </a:rPr>
              <a:t>被告竞标油画作品</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重庆大轰炸</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从整体构图上看，以鸟瞰的角度，八字型的两江环抱和长长的地平线，展现辽阔地形；以通远门城墙作为主骨架支撑整个画面，拉近远、中、近的关系，突出城市纵深感，形成完善、准确、透视精美的山城结构图；准确的街道分布，立足于金汤街高处，以俯视的角度鸟瞰渝中半岛，准确反映江水向东（左边）的流向及朝天门等准确城市地理轮廓。从画面组成上看，表现了五年半大轰炸突出的重要历史画面，如：五三大轰炸（画面中上部）、五四大轰炸（画面中部）、大隧道惨案（画面右部）、</a:t>
            </a:r>
            <a:r>
              <a:rPr lang="en-US" altLang="zh-CN" sz="2200" dirty="0">
                <a:solidFill>
                  <a:prstClr val="black"/>
                </a:solidFill>
                <a:latin typeface="黑体" panose="02010609060101010101" pitchFamily="49" charset="-122"/>
                <a:ea typeface="黑体" panose="02010609060101010101" pitchFamily="49" charset="-122"/>
              </a:rPr>
              <a:t>24</a:t>
            </a:r>
            <a:r>
              <a:rPr lang="zh-CN" altLang="en-US" sz="2200" dirty="0">
                <a:solidFill>
                  <a:prstClr val="black"/>
                </a:solidFill>
                <a:latin typeface="黑体" panose="02010609060101010101" pitchFamily="49" charset="-122"/>
                <a:ea typeface="黑体" panose="02010609060101010101" pitchFamily="49" charset="-122"/>
              </a:rPr>
              <a:t>万人大逃亡（画面左部）、反抗救护（画面中部）和重建家园。</a:t>
            </a:r>
            <a:endParaRPr lang="zh-CN" altLang="en-US" sz="2600" dirty="0">
              <a:solidFill>
                <a:prstClr val="black"/>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3"/>
          <p:cNvPicPr>
            <a:picLocks noChangeAspect="1"/>
          </p:cNvPicPr>
          <p:nvPr/>
        </p:nvPicPr>
        <p:blipFill>
          <a:blip r:embed="rId1"/>
          <a:stretch>
            <a:fillRect/>
          </a:stretch>
        </p:blipFill>
        <p:spPr>
          <a:xfrm>
            <a:off x="3867325" y="855175"/>
            <a:ext cx="5870150" cy="2483644"/>
          </a:xfrm>
          <a:prstGeom prst="rect">
            <a:avLst/>
          </a:prstGeom>
          <a:noFill/>
          <a:ln w="9525">
            <a:noFill/>
          </a:ln>
        </p:spPr>
      </p:pic>
      <p:sp>
        <p:nvSpPr>
          <p:cNvPr id="71683" name="TextBox 4"/>
          <p:cNvSpPr txBox="1"/>
          <p:nvPr/>
        </p:nvSpPr>
        <p:spPr>
          <a:xfrm>
            <a:off x="1891647" y="1694241"/>
            <a:ext cx="1438782" cy="6463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陈可之作品：</a:t>
            </a:r>
            <a:endParaRPr lang="en-US" altLang="zh-CN" sz="1800" dirty="0">
              <a:latin typeface="华文新魏" panose="02010800040101010101" pitchFamily="2" charset="-122"/>
              <a:ea typeface="华文新魏" panose="02010800040101010101" pitchFamily="2" charset="-122"/>
            </a:endParaRPr>
          </a:p>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重庆大轰炸</a:t>
            </a:r>
            <a:endParaRPr lang="zh-CN" altLang="en-US" sz="1800" dirty="0">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2"/>
          <a:stretch>
            <a:fillRect/>
          </a:stretch>
        </p:blipFill>
        <p:spPr>
          <a:xfrm>
            <a:off x="3891420" y="3338819"/>
            <a:ext cx="5821960" cy="3121850"/>
          </a:xfrm>
          <a:prstGeom prst="rect">
            <a:avLst/>
          </a:prstGeom>
        </p:spPr>
      </p:pic>
      <p:sp>
        <p:nvSpPr>
          <p:cNvPr id="6" name="文本框 5"/>
          <p:cNvSpPr txBox="1"/>
          <p:nvPr/>
        </p:nvSpPr>
        <p:spPr>
          <a:xfrm>
            <a:off x="1891647" y="4403988"/>
            <a:ext cx="1369176" cy="646331"/>
          </a:xfrm>
          <a:prstGeom prst="rect">
            <a:avLst/>
          </a:prstGeom>
          <a:noFill/>
        </p:spPr>
        <p:txBody>
          <a:bodyPr wrap="square">
            <a:spAutoFit/>
          </a:bodyPr>
          <a:lstStyle/>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高小华作品：</a:t>
            </a:r>
            <a:endParaRPr lang="en-US" altLang="zh-CN" sz="1800" dirty="0">
              <a:latin typeface="华文新魏" panose="02010800040101010101" pitchFamily="2" charset="-122"/>
              <a:ea typeface="华文新魏" panose="02010800040101010101" pitchFamily="2" charset="-122"/>
            </a:endParaRPr>
          </a:p>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重庆大轰炸</a:t>
            </a:r>
            <a:endParaRPr lang="zh-CN" altLang="en-US" sz="1800" dirty="0">
              <a:latin typeface="华文新魏" panose="02010800040101010101" pitchFamily="2" charset="-122"/>
              <a:ea typeface="华文新魏" panose="02010800040101010101" pitchFamily="2" charset="-122"/>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3"/>
          <p:cNvPicPr>
            <a:picLocks noChangeAspect="1"/>
          </p:cNvPicPr>
          <p:nvPr/>
        </p:nvPicPr>
        <p:blipFill>
          <a:blip r:embed="rId1"/>
          <a:stretch>
            <a:fillRect/>
          </a:stretch>
        </p:blipFill>
        <p:spPr>
          <a:xfrm>
            <a:off x="1975898" y="1040235"/>
            <a:ext cx="7788887" cy="5129177"/>
          </a:xfrm>
          <a:prstGeom prst="rect">
            <a:avLst/>
          </a:prstGeom>
          <a:noFill/>
          <a:ln w="9525">
            <a:noFill/>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17739" y="1065656"/>
            <a:ext cx="10234569" cy="4985472"/>
          </a:xfrm>
        </p:spPr>
        <p:txBody>
          <a:bodyPr>
            <a:normAutofit/>
          </a:bodyPr>
          <a:lstStyle/>
          <a:p>
            <a:pPr algn="just">
              <a:lnSpc>
                <a:spcPct val="150000"/>
              </a:lnSpc>
            </a:pPr>
            <a:r>
              <a:rPr lang="zh-CN" altLang="en-US" sz="2200" dirty="0">
                <a:solidFill>
                  <a:prstClr val="black"/>
                </a:solidFill>
                <a:latin typeface="黑体" panose="02010609060101010101" pitchFamily="49" charset="-122"/>
                <a:ea typeface="黑体" panose="02010609060101010101" pitchFamily="49" charset="-122"/>
              </a:rPr>
              <a:t>法院意见：</a:t>
            </a:r>
            <a:endParaRPr lang="en-US" altLang="zh-CN" sz="2200" dirty="0">
              <a:solidFill>
                <a:prstClr val="black"/>
              </a:solidFill>
              <a:latin typeface="黑体" panose="02010609060101010101" pitchFamily="49" charset="-122"/>
              <a:ea typeface="黑体" panose="02010609060101010101" pitchFamily="49" charset="-122"/>
            </a:endParaRPr>
          </a:p>
          <a:p>
            <a:pPr algn="just">
              <a:lnSpc>
                <a:spcPct val="150000"/>
              </a:lnSpc>
            </a:pPr>
            <a:r>
              <a:rPr lang="zh-CN" altLang="en-US" sz="2200" dirty="0">
                <a:solidFill>
                  <a:prstClr val="black"/>
                </a:solidFill>
                <a:latin typeface="黑体" panose="02010609060101010101" pitchFamily="49" charset="-122"/>
                <a:ea typeface="黑体" panose="02010609060101010101" pitchFamily="49" charset="-122"/>
              </a:rPr>
              <a:t>    虽然可以认定被告接触过原告的作品，但是“接触“只是构成剽窃侵权的一个要件，而“作品创意”不属于作品的表达形式，不受著作权法保护，并不能因有借鉴作品创意的行为就认定构成剽窃侵权。本案已经确认原告和雷著华对其第一轮油画作品“重庆大轰炸”依法享有著作权，认定是否构成剽窃侵权的核心在于被上诉人第二轮作品是否复制了原告第一轮作品中具有独创性的表达形式，即需要明确取景角度是否属于著作权法保护的具有独创性的表达形式，两幅作品在具体表现手法上是否相同或相似，两幅作品在对细节的处理上是否相同或相似这三个问题。</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2298" y="1057267"/>
            <a:ext cx="9815120" cy="4985472"/>
          </a:xfrm>
        </p:spPr>
        <p:txBody>
          <a:bodyPr>
            <a:normAutofit lnSpcReduction="10000"/>
          </a:bodyPr>
          <a:lstStyle/>
          <a:p>
            <a:pPr algn="just">
              <a:lnSpc>
                <a:spcPct val="140000"/>
              </a:lnSpc>
            </a:pPr>
            <a:r>
              <a:rPr lang="zh-CN" altLang="en-US" sz="2200" dirty="0">
                <a:solidFill>
                  <a:prstClr val="black"/>
                </a:solidFill>
                <a:latin typeface="黑体" panose="02010609060101010101" pitchFamily="49" charset="-122"/>
                <a:ea typeface="黑体" panose="02010609060101010101" pitchFamily="49" charset="-122"/>
              </a:rPr>
              <a:t>    第一，取景角度是否属于著作权法保护的具有独创性的表达形式。原告在选择作品的取景角度时付出了劳动和判断是应当得到肯定的，但著作权法保护的是作品中具有原创性的表达形式，而对于客观历史事实或自然地理地貌则不予保护。通过一些反映重庆渝中区面貌的资料照片可以看出，从七星岗、通远门观察渝中区，能够清楚地看到两江环抱渝中半岛的景象，其周边的地理外观与两幅油画中的形状均大致吻合。“立足通远门，两江环抱渝中半岛”实际上反映的是重庆的自然地貌，是渝中半岛客观存在的地理特征。自然地貌属于公有领域，不受著作权法的保护，原告可从这个角度进行绘画创作，被告也有权利从这个角度进行绘画创作，原告不能把公有领域的地形地貌划入其作品的专有保护领域。因此，此案中，取景角度不宜认定为著作权法保护的具有独创性的表达形式。</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10687" y="1166324"/>
            <a:ext cx="9784613" cy="4985472"/>
          </a:xfrm>
        </p:spPr>
        <p:txBody>
          <a:bodyPr>
            <a:normAutofit/>
          </a:bodyPr>
          <a:lstStyle/>
          <a:p>
            <a:pPr algn="just">
              <a:lnSpc>
                <a:spcPct val="140000"/>
              </a:lnSpc>
            </a:pPr>
            <a:r>
              <a:rPr lang="zh-CN" altLang="en-US" sz="2200" dirty="0">
                <a:solidFill>
                  <a:prstClr val="black"/>
                </a:solidFill>
                <a:latin typeface="黑体" panose="02010609060101010101" pitchFamily="49" charset="-122"/>
                <a:ea typeface="黑体" panose="02010609060101010101" pitchFamily="49" charset="-122"/>
              </a:rPr>
              <a:t>    第二，两幅作品在具体表现手法上是否相同或相似。“重庆大轰炸”半景画油画作品是命题做画，投标者均须对重庆被日本飞机轰炸的历史进行表现，而要表现轰炸场面，飞机、死亡、逃亡、伤员救护、清理废墟残垣、救火、抵抗等场景是画面必不可少的要素，原告作品与被告作品均对上述场面进行表现是完全正常的，但是两幅作品在场景和内容的具体表现手法上却有较大差别。</a:t>
            </a:r>
            <a:endParaRPr lang="en-US" altLang="zh-CN" sz="22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200" dirty="0">
                <a:solidFill>
                  <a:prstClr val="black"/>
                </a:solidFill>
                <a:latin typeface="黑体" panose="02010609060101010101" pitchFamily="49" charset="-122"/>
                <a:ea typeface="黑体" panose="02010609060101010101" pitchFamily="49" charset="-122"/>
              </a:rPr>
              <a:t>    第三，两幅作品在对细节的处理上是否相同或相似。两幅作品虽然都是以纵向和从背后看渝中区，但是原告作品倾向于平视，被告作品以俯瞰为主。虽然都为两江环抱，但是在对地平线、两岸景致及两江的角度和流向的处理上不同。</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59503" y="1459939"/>
            <a:ext cx="9599191" cy="3707680"/>
          </a:xfrm>
        </p:spPr>
        <p:txBody>
          <a:bodyPr/>
          <a:lstStyle/>
          <a:p>
            <a:pPr>
              <a:lnSpc>
                <a:spcPct val="150000"/>
              </a:lnSpc>
            </a:pPr>
            <a:r>
              <a:rPr lang="zh-CN" altLang="en-US" sz="2200" dirty="0">
                <a:solidFill>
                  <a:prstClr val="black"/>
                </a:solidFill>
                <a:latin typeface="黑体" panose="02010609060101010101" pitchFamily="49" charset="-122"/>
                <a:ea typeface="黑体" panose="02010609060101010101" pitchFamily="49" charset="-122"/>
              </a:rPr>
              <a:t>    综上，虽然认定被告接触过原告的作品，不排除其有借鉴原告作品创意的行为，但是由于本案中取景角度不宜作为著作权法保护的具有独创性的表达形式，两幅作品在具体的表现手法上和对细节的处理上不相同也不相似，被告第二轮作品没有复制原告第一轮作品中具有独创性的表达形式，被告第二轮作品不构成对原告第一轮作品的剽窃侵权，被告行为不构成侵权。</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4" y="1191491"/>
            <a:ext cx="10095006" cy="4985472"/>
          </a:xfrm>
        </p:spPr>
        <p:txBody>
          <a:bodyPr/>
          <a:lstStyle/>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（三）该表现形式属于文学、艺术和科学范畴</a:t>
            </a:r>
            <a:endParaRPr lang="zh-CN" altLang="en-US" sz="2400" dirty="0">
              <a:solidFill>
                <a:prstClr val="black"/>
              </a:solidFill>
              <a:latin typeface="黑体" panose="02010609060101010101" pitchFamily="49" charset="-122"/>
              <a:ea typeface="黑体" panose="02010609060101010101" pitchFamily="49" charset="-122"/>
            </a:endParaRP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体育比赛</a:t>
            </a:r>
            <a:endParaRPr lang="zh-CN" altLang="en-US" sz="2400" dirty="0">
              <a:solidFill>
                <a:prstClr val="black"/>
              </a:solidFill>
              <a:latin typeface="黑体" panose="02010609060101010101" pitchFamily="49" charset="-122"/>
              <a:ea typeface="黑体" panose="02010609060101010101" pitchFamily="49" charset="-122"/>
            </a:endParaRP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广播体操</a:t>
            </a:r>
            <a:endParaRPr lang="zh-CN" altLang="en-US" sz="2400" dirty="0">
              <a:solidFill>
                <a:prstClr val="black"/>
              </a:solidFill>
              <a:latin typeface="黑体" panose="02010609060101010101" pitchFamily="49" charset="-122"/>
              <a:ea typeface="黑体" panose="02010609060101010101" pitchFamily="49" charset="-122"/>
            </a:endParaRP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瑜伽动作</a:t>
            </a:r>
            <a:endParaRPr lang="zh-CN" altLang="en-US" sz="2400" dirty="0">
              <a:solidFill>
                <a:prstClr val="black"/>
              </a:solidFill>
              <a:latin typeface="黑体" panose="02010609060101010101" pitchFamily="49" charset="-122"/>
              <a:ea typeface="黑体" panose="02010609060101010101" pitchFamily="49" charset="-122"/>
            </a:endParaRP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武术套路</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p:cNvSpPr>
            <a:spLocks noGrp="1"/>
          </p:cNvSpPr>
          <p:nvPr>
            <p:ph idx="1"/>
          </p:nvPr>
        </p:nvSpPr>
        <p:spPr>
          <a:xfrm>
            <a:off x="1442907" y="864066"/>
            <a:ext cx="10503016" cy="5444660"/>
          </a:xfrm>
        </p:spPr>
        <p:txBody>
          <a:bodyPr vert="horz" wrap="square" lIns="91440" tIns="45720" rIns="91440" bIns="45720" rtlCol="0" anchor="t" anchorCtr="0">
            <a:normAutofit fontScale="92500" lnSpcReduction="10000"/>
          </a:bodyPr>
          <a:lstStyle/>
          <a:p>
            <a:pPr fontAlgn="base">
              <a:lnSpc>
                <a:spcPct val="140000"/>
              </a:lnSpc>
              <a:spcAft>
                <a:spcPct val="0"/>
              </a:spcAft>
              <a:buClr>
                <a:schemeClr val="tx2"/>
              </a:buClr>
              <a:defRPr/>
            </a:pP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国家体育总局群众体育司具体负责中华人民共和国第九套广播体操的创编工作，</a:t>
            </a:r>
            <a:r>
              <a:rPr lang="en-US" altLang="zh-CN" sz="2400" dirty="0">
                <a:solidFill>
                  <a:prstClr val="black"/>
                </a:solidFill>
                <a:latin typeface="黑体" panose="02010609060101010101" pitchFamily="49" charset="-122"/>
                <a:ea typeface="黑体" panose="02010609060101010101" pitchFamily="49" charset="-122"/>
              </a:rPr>
              <a:t>2011</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27</a:t>
            </a:r>
            <a:r>
              <a:rPr lang="zh-CN" altLang="en-US" sz="2400" dirty="0">
                <a:solidFill>
                  <a:prstClr val="black"/>
                </a:solidFill>
                <a:latin typeface="黑体" panose="02010609060101010101" pitchFamily="49" charset="-122"/>
                <a:ea typeface="黑体" panose="02010609060101010101" pitchFamily="49" charset="-122"/>
              </a:rPr>
              <a:t>日，群众体育司代表国家体育总局与中国体育报业总社（简称体育报业总社）签订合同，将第九套广播体操系列产品复制、出版、发行和网络信息传播权独家授予体育报业总社。经国家体育总局审定批准，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第九套广播体操图解 手册</a:t>
            </a:r>
            <a:r>
              <a:rPr lang="en-US" altLang="zh-CN" sz="2400" dirty="0">
                <a:solidFill>
                  <a:prstClr val="black"/>
                </a:solidFill>
                <a:latin typeface="黑体" panose="02010609060101010101" pitchFamily="49" charset="-122"/>
                <a:ea typeface="黑体" panose="02010609060101010101" pitchFamily="49" charset="-122"/>
              </a:rPr>
              <a:t>DVD CD》</a:t>
            </a:r>
            <a:r>
              <a:rPr lang="zh-CN" altLang="en-US" sz="2400" dirty="0">
                <a:solidFill>
                  <a:prstClr val="black"/>
                </a:solidFill>
                <a:latin typeface="黑体" panose="02010609060101010101" pitchFamily="49" charset="-122"/>
                <a:ea typeface="黑体" panose="02010609060101010101" pitchFamily="49" charset="-122"/>
              </a:rPr>
              <a:t>由人民体育出版社于</a:t>
            </a:r>
            <a:r>
              <a:rPr lang="en-US" altLang="zh-CN" sz="2400" dirty="0">
                <a:solidFill>
                  <a:prstClr val="black"/>
                </a:solidFill>
                <a:latin typeface="黑体" panose="02010609060101010101" pitchFamily="49" charset="-122"/>
                <a:ea typeface="黑体" panose="02010609060101010101" pitchFamily="49" charset="-122"/>
              </a:rPr>
              <a:t>2011</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月出版。广东音像出版社有限公司（简称广东音像公司）出版了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第九套广播体操</a:t>
            </a:r>
            <a:r>
              <a:rPr lang="en-US" altLang="zh-CN" sz="2400" dirty="0">
                <a:solidFill>
                  <a:prstClr val="black"/>
                </a:solidFill>
                <a:latin typeface="黑体" panose="02010609060101010101" pitchFamily="49" charset="-122"/>
                <a:ea typeface="黑体" panose="02010609060101010101" pitchFamily="49" charset="-122"/>
              </a:rPr>
              <a:t>》DVD</a:t>
            </a:r>
            <a:r>
              <a:rPr lang="zh-CN" altLang="en-US" sz="2400" dirty="0">
                <a:solidFill>
                  <a:prstClr val="black"/>
                </a:solidFill>
                <a:latin typeface="黑体" panose="02010609060101010101" pitchFamily="49" charset="-122"/>
                <a:ea typeface="黑体" panose="02010609060101010101" pitchFamily="49" charset="-122"/>
              </a:rPr>
              <a:t>产品、广东豪盛文化传播有限公司（简称豪盛公司）总经销。其中演示、讲解的额动作与第九套广播体操的动作基本相同，并使用了第九套广播体操的伴奏音乐。北京图书大厦有限责任公司（简称图书大厦）销售了上述</a:t>
            </a:r>
            <a:r>
              <a:rPr lang="en-US" altLang="zh-CN" sz="2400" dirty="0">
                <a:solidFill>
                  <a:prstClr val="black"/>
                </a:solidFill>
                <a:latin typeface="黑体" panose="02010609060101010101" pitchFamily="49" charset="-122"/>
                <a:ea typeface="黑体" panose="02010609060101010101" pitchFamily="49" charset="-122"/>
              </a:rPr>
              <a:t>DVD</a:t>
            </a:r>
            <a:r>
              <a:rPr lang="zh-CN" altLang="en-US" sz="2400" dirty="0">
                <a:solidFill>
                  <a:prstClr val="black"/>
                </a:solidFill>
                <a:latin typeface="黑体" panose="02010609060101010101" pitchFamily="49" charset="-122"/>
                <a:ea typeface="黑体" panose="02010609060101010101" pitchFamily="49" charset="-122"/>
              </a:rPr>
              <a:t>。体育报业总社认为上述行为侵犯了其对于第九套广播体操动作设计编排、伴奏音乐、口令以及相关音像制品享有的专有复制、发行权，起诉至北京市西城区人民法院。</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作品的概念和分类</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78702"/>
            <a:ext cx="8731919" cy="4458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作品是文学、艺术和科学领域内具有</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独创性</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并能以</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一定形式</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表现的智力成果。</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a:lnSpc>
                <a:spcPct val="150000"/>
              </a:lnSpc>
              <a:defRPr/>
            </a:pPr>
            <a:r>
              <a:rPr lang="zh-CN" altLang="en-US" sz="24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（一）作品须具有独创性。著作权法对作品独创性的要求并不高，远低于专利法对发明的创造性的要求。</a:t>
            </a:r>
            <a:endParaRPr lang="zh-CN" altLang="en-US" sz="2400" dirty="0">
              <a:solidFill>
                <a:prstClr val="black"/>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（二）作品是思想的表达。著作权保护的客体是对思想的表达，而非思想本身。</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（三）作品是对文学、艺术和科学领域内的思想的表达。</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7" name="矩形 6"/>
          <p:cNvSpPr/>
          <p:nvPr/>
        </p:nvSpPr>
        <p:spPr>
          <a:xfrm>
            <a:off x="1020769" y="974907"/>
            <a:ext cx="766183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一、作品的概念</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1451295" y="1124125"/>
            <a:ext cx="10494628" cy="4971874"/>
          </a:xfrm>
        </p:spPr>
        <p:txBody>
          <a:bodyPr vert="horz" wrap="square" lIns="91440" tIns="45720" rIns="91440" bIns="45720" rtlCol="0" anchor="t" anchorCtr="0">
            <a:normAutofit/>
          </a:bodyPr>
          <a:lstStyle/>
          <a:p>
            <a:r>
              <a:rPr lang="zh-CN" altLang="en-US" dirty="0"/>
              <a:t>      </a:t>
            </a:r>
            <a:r>
              <a:rPr lang="zh-CN" altLang="en-US" sz="2400" dirty="0">
                <a:solidFill>
                  <a:prstClr val="black"/>
                </a:solidFill>
                <a:latin typeface="黑体" panose="02010609060101010101" pitchFamily="49" charset="-122"/>
                <a:ea typeface="黑体" panose="02010609060101010101" pitchFamily="49" charset="-122"/>
              </a:rPr>
              <a:t>一审法院认为，</a:t>
            </a:r>
            <a:r>
              <a:rPr lang="zh-CN" altLang="en-US" sz="2400" dirty="0">
                <a:solidFill>
                  <a:srgbClr val="FF0000"/>
                </a:solidFill>
                <a:latin typeface="黑体" panose="02010609060101010101" pitchFamily="49" charset="-122"/>
                <a:ea typeface="黑体" panose="02010609060101010101" pitchFamily="49" charset="-122"/>
              </a:rPr>
              <a:t>第九套广播体操的动作不是文学、艺术、科学领域内的智力成果，本质上属于一种健身方法、步骤或程序，不具备作为作品的法定要件，故不属于著作权法意义上的作品，不受著作权法保护。</a:t>
            </a:r>
            <a:r>
              <a:rPr lang="zh-CN" altLang="en-US" sz="2400" dirty="0">
                <a:solidFill>
                  <a:prstClr val="black"/>
                </a:solidFill>
                <a:latin typeface="黑体" panose="02010609060101010101" pitchFamily="49" charset="-122"/>
                <a:ea typeface="黑体" panose="02010609060101010101" pitchFamily="49" charset="-122"/>
              </a:rPr>
              <a:t>故单纯示范、讲解或演示第九套广播体操的动作以及录制、发行相关录像制品的行为不构成侵犯著作权。但是第九套广播体操的伴奏音乐属于国家体育总局享有著作权的职务作品，体育报业总社获得相关音乐作品和录音制品的专有使用权，广东音像公司、豪盛公司使用该配乐制作录像制品构成对其著作权的侵犯。故一审判决广东音像公司、豪盛公司停止侵权，赔偿体育报业总社经济损失及合理支出共计</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万元，图书大厦停止销售侵权产品。该案判决一审生效。</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内容占位符 4"/>
          <p:cNvPicPr>
            <a:picLocks noGrp="1" noChangeAspect="1"/>
          </p:cNvPicPr>
          <p:nvPr>
            <p:ph idx="1"/>
          </p:nvPr>
        </p:nvPicPr>
        <p:blipFill>
          <a:blip r:embed="rId1"/>
          <a:srcRect/>
          <a:stretch>
            <a:fillRect/>
          </a:stretch>
        </p:blipFill>
        <p:spPr>
          <a:xfrm>
            <a:off x="6325496" y="3648076"/>
            <a:ext cx="3621444" cy="2863731"/>
          </a:xfrm>
        </p:spPr>
      </p:pic>
      <p:pic>
        <p:nvPicPr>
          <p:cNvPr id="105475" name="图片 6"/>
          <p:cNvPicPr>
            <a:picLocks noChangeAspect="1"/>
          </p:cNvPicPr>
          <p:nvPr/>
        </p:nvPicPr>
        <p:blipFill>
          <a:blip r:embed="rId2"/>
          <a:stretch>
            <a:fillRect/>
          </a:stretch>
        </p:blipFill>
        <p:spPr>
          <a:xfrm>
            <a:off x="2079136" y="854194"/>
            <a:ext cx="4246360" cy="2793882"/>
          </a:xfrm>
          <a:prstGeom prst="rect">
            <a:avLst/>
          </a:prstGeom>
          <a:noFill/>
          <a:ln w="9525">
            <a:noFill/>
          </a:ln>
        </p:spPr>
      </p:pic>
      <p:sp>
        <p:nvSpPr>
          <p:cNvPr id="105476" name="文本框 7"/>
          <p:cNvSpPr txBox="1"/>
          <p:nvPr/>
        </p:nvSpPr>
        <p:spPr>
          <a:xfrm>
            <a:off x="6569570" y="1036164"/>
            <a:ext cx="3488211" cy="20313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a:spcBef>
                <a:spcPct val="0"/>
              </a:spcBef>
              <a:buClrTx/>
              <a:buNone/>
            </a:pPr>
            <a:r>
              <a:rPr lang="en-US" altLang="zh-CN" sz="1800" dirty="0">
                <a:latin typeface="黑体" panose="02010609060101010101" pitchFamily="49" charset="-122"/>
                <a:ea typeface="黑体" panose="02010609060101010101" pitchFamily="49" charset="-122"/>
              </a:rPr>
              <a:t>    </a:t>
            </a:r>
            <a:r>
              <a:rPr lang="en-US" altLang="zh-CN" sz="1800" dirty="0">
                <a:solidFill>
                  <a:prstClr val="black"/>
                </a:solidFill>
                <a:latin typeface="黑体" panose="02010609060101010101" pitchFamily="49" charset="-122"/>
                <a:ea typeface="黑体" panose="02010609060101010101" pitchFamily="49" charset="-122"/>
              </a:rPr>
              <a:t>2011 </a:t>
            </a:r>
            <a:r>
              <a:rPr lang="zh-CN" altLang="en-US" sz="1800" dirty="0">
                <a:solidFill>
                  <a:prstClr val="black"/>
                </a:solidFill>
                <a:latin typeface="黑体" panose="02010609060101010101" pitchFamily="49" charset="-122"/>
                <a:ea typeface="黑体" panose="02010609060101010101" pitchFamily="49" charset="-122"/>
              </a:rPr>
              <a:t>年印尼的一只黑冠猕猴在抢了英国摄影师大卫</a:t>
            </a:r>
            <a:r>
              <a:rPr lang="en-US" altLang="zh-CN" sz="1800" dirty="0">
                <a:solidFill>
                  <a:prstClr val="black"/>
                </a:solidFill>
                <a:latin typeface="黑体" panose="02010609060101010101" pitchFamily="49" charset="-122"/>
                <a:ea typeface="黑体" panose="02010609060101010101" pitchFamily="49" charset="-122"/>
              </a:rPr>
              <a:t>·</a:t>
            </a:r>
            <a:r>
              <a:rPr lang="zh-CN" altLang="en-US" sz="1800" dirty="0">
                <a:solidFill>
                  <a:prstClr val="black"/>
                </a:solidFill>
                <a:latin typeface="黑体" panose="02010609060101010101" pitchFamily="49" charset="-122"/>
                <a:ea typeface="黑体" panose="02010609060101010101" pitchFamily="49" charset="-122"/>
              </a:rPr>
              <a:t>斯莱特（</a:t>
            </a:r>
            <a:r>
              <a:rPr lang="en-US" altLang="zh-CN" sz="1800" dirty="0">
                <a:solidFill>
                  <a:prstClr val="black"/>
                </a:solidFill>
                <a:latin typeface="黑体" panose="02010609060101010101" pitchFamily="49" charset="-122"/>
                <a:ea typeface="黑体" panose="02010609060101010101" pitchFamily="49" charset="-122"/>
              </a:rPr>
              <a:t>David Slater</a:t>
            </a:r>
            <a:r>
              <a:rPr lang="zh-CN" altLang="en-US" sz="1800" dirty="0">
                <a:solidFill>
                  <a:prstClr val="black"/>
                </a:solidFill>
                <a:latin typeface="黑体" panose="02010609060101010101" pitchFamily="49" charset="-122"/>
                <a:ea typeface="黑体" panose="02010609060101010101" pitchFamily="49" charset="-122"/>
              </a:rPr>
              <a:t>）的照相机后，对着相机偶然间完成了一组自拍。然后维基百科用了这些自拍，还注明版权属于猴子，所以这个作品属于公有领域。</a:t>
            </a:r>
            <a:endParaRPr lang="zh-CN" altLang="en-US" sz="1800" dirty="0">
              <a:solidFill>
                <a:prstClr val="black"/>
              </a:solidFill>
              <a:latin typeface="黑体" panose="02010609060101010101" pitchFamily="49" charset="-122"/>
              <a:ea typeface="黑体" panose="02010609060101010101" pitchFamily="49" charset="-122"/>
            </a:endParaRPr>
          </a:p>
        </p:txBody>
      </p:sp>
      <p:sp>
        <p:nvSpPr>
          <p:cNvPr id="105477" name="文本框 8"/>
          <p:cNvSpPr txBox="1"/>
          <p:nvPr/>
        </p:nvSpPr>
        <p:spPr>
          <a:xfrm>
            <a:off x="2245060" y="3973394"/>
            <a:ext cx="3790950" cy="20304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a:spcBef>
                <a:spcPct val="0"/>
              </a:spcBef>
              <a:buClrTx/>
              <a:buNone/>
            </a:pPr>
            <a:r>
              <a:rPr lang="zh-CN" altLang="en-US" sz="1800" dirty="0"/>
              <a:t>       </a:t>
            </a:r>
            <a:r>
              <a:rPr lang="zh-CN" altLang="en-US" sz="1800" dirty="0">
                <a:solidFill>
                  <a:prstClr val="black"/>
                </a:solidFill>
                <a:latin typeface="黑体" panose="02010609060101010101" pitchFamily="49" charset="-122"/>
                <a:ea typeface="黑体" panose="02010609060101010101" pitchFamily="49" charset="-122"/>
              </a:rPr>
              <a:t>美国第九巡回上诉法院给出的和解条件：该自拍照的版权属于斯莱特，但在未来斯莱特从该照片获得的 </a:t>
            </a:r>
            <a:r>
              <a:rPr lang="en-US" altLang="zh-CN" sz="1800" dirty="0">
                <a:solidFill>
                  <a:prstClr val="black"/>
                </a:solidFill>
                <a:latin typeface="黑体" panose="02010609060101010101" pitchFamily="49" charset="-122"/>
                <a:ea typeface="黑体" panose="02010609060101010101" pitchFamily="49" charset="-122"/>
              </a:rPr>
              <a:t>25% </a:t>
            </a:r>
            <a:r>
              <a:rPr lang="zh-CN" altLang="en-US" sz="1800" dirty="0">
                <a:solidFill>
                  <a:prstClr val="black"/>
                </a:solidFill>
                <a:latin typeface="黑体" panose="02010609060101010101" pitchFamily="49" charset="-122"/>
                <a:ea typeface="黑体" panose="02010609060101010101" pitchFamily="49" charset="-122"/>
              </a:rPr>
              <a:t>收益将被捐献给慈善机构，有关保护 </a:t>
            </a:r>
            <a:r>
              <a:rPr lang="en-US" altLang="zh-CN" sz="1800" dirty="0">
                <a:solidFill>
                  <a:prstClr val="black"/>
                </a:solidFill>
                <a:latin typeface="黑体" panose="02010609060101010101" pitchFamily="49" charset="-122"/>
                <a:ea typeface="黑体" panose="02010609060101010101" pitchFamily="49" charset="-122"/>
              </a:rPr>
              <a:t>Naruto </a:t>
            </a:r>
            <a:r>
              <a:rPr lang="zh-CN" altLang="en-US" sz="1800" dirty="0">
                <a:solidFill>
                  <a:prstClr val="black"/>
                </a:solidFill>
                <a:latin typeface="黑体" panose="02010609060101010101" pitchFamily="49" charset="-122"/>
                <a:ea typeface="黑体" panose="02010609060101010101" pitchFamily="49" charset="-122"/>
              </a:rPr>
              <a:t>和黑冠猴的慈善机构将获得这笔收入并用于黑冠猴保护用途。</a:t>
            </a:r>
            <a:endParaRPr lang="zh-CN" altLang="en-US" sz="18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551052" y="1476860"/>
            <a:ext cx="9269035" cy="463684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条在法律意义上对作品进行了以下分类：</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（一）文字作品：指小说、诗词、散文、论文等以文字形式表现的作品。</a:t>
            </a:r>
            <a:endPar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（二）口述作品：指即兴的演说、授课、法庭辩论等以口头语言创作、未以任何物质载体固定的作品 </a:t>
            </a:r>
            <a:endParaRPr lang="zh-CN" altLang="en-US" sz="2000" dirty="0">
              <a:solidFill>
                <a:prstClr val="black"/>
              </a:solidFill>
              <a:latin typeface="黑体" panose="02010609060101010101" pitchFamily="49" charset="-122"/>
              <a:ea typeface="黑体" panose="02010609060101010101" pitchFamily="49" charset="-122"/>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（三）音乐、戏剧、曲艺、舞蹈、杂技艺术作品</a:t>
            </a:r>
            <a:endParaRPr lang="zh-CN" altLang="en-US" sz="2000" dirty="0">
              <a:solidFill>
                <a:prstClr val="black"/>
              </a:solidFill>
              <a:latin typeface="黑体" panose="02010609060101010101" pitchFamily="49" charset="-122"/>
              <a:ea typeface="黑体" panose="02010609060101010101" pitchFamily="49" charset="-122"/>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音乐作品，指交响乐、歌曲等能够演唱或者演奏的带词或者不带词的作品；</a:t>
            </a:r>
            <a:endParaRPr lang="zh-CN" altLang="en-US" sz="2000" dirty="0">
              <a:solidFill>
                <a:prstClr val="black"/>
              </a:solidFill>
              <a:latin typeface="黑体" panose="02010609060101010101" pitchFamily="49" charset="-122"/>
              <a:ea typeface="黑体" panose="02010609060101010101" pitchFamily="49" charset="-122"/>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戏剧作品，指话剧、歌剧、地方戏曲等供舞台演出的作品；</a:t>
            </a:r>
            <a:endParaRPr lang="zh-CN" altLang="en-US" sz="2000" dirty="0">
              <a:solidFill>
                <a:prstClr val="black"/>
              </a:solidFill>
              <a:latin typeface="黑体" panose="02010609060101010101" pitchFamily="49" charset="-122"/>
              <a:ea typeface="黑体" panose="02010609060101010101" pitchFamily="49" charset="-122"/>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曲艺作品，指相声、快书、大鼓、评书等以说唱为主要形式表演的作品；</a:t>
            </a:r>
            <a:endParaRPr lang="zh-CN" altLang="en-US" sz="2000" dirty="0">
              <a:solidFill>
                <a:prstClr val="black"/>
              </a:solidFill>
              <a:latin typeface="黑体" panose="02010609060101010101" pitchFamily="49" charset="-122"/>
              <a:ea typeface="黑体" panose="02010609060101010101" pitchFamily="49" charset="-122"/>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舞蹈作品，指通过连续的动作、姿势、表情表现的作品；</a:t>
            </a:r>
            <a:endParaRPr lang="zh-CN" altLang="en-US" sz="2000" dirty="0">
              <a:solidFill>
                <a:prstClr val="black"/>
              </a:solidFill>
              <a:latin typeface="黑体" panose="02010609060101010101" pitchFamily="49" charset="-122"/>
              <a:ea typeface="黑体" panose="02010609060101010101" pitchFamily="49" charset="-122"/>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杂技艺术作品，是指杂技、魔术、马戏等通过形体动作和技巧表现的作品。 </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2768367" y="869750"/>
            <a:ext cx="760881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二、作品的分类</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50627" y="936263"/>
            <a:ext cx="10612073" cy="5439369"/>
          </a:xfrm>
        </p:spPr>
        <p:txBody>
          <a:bodyPr>
            <a:normAutofit fontScale="70000" lnSpcReduction="20000"/>
          </a:bodyPr>
          <a:lstStyle/>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（四）美术、建筑作品</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美术作品指绘画、书法、雕塑、建筑等以线条、色彩或者其他方式构成的有审美意义的平面或者立体的造型艺术作品。</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建筑作品，是指以建筑物或者构筑物形式表现的有审美意义的作品。著作权法对于建筑作品的保护一般及于建筑物、建筑设计图与模型。                    </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（五）摄影作品：指借助器械在感光材料或其他介质上记录客观物体形象的艺术作品。</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（六）</a:t>
            </a:r>
            <a:r>
              <a:rPr lang="zh-CN" altLang="en-US" sz="2400" dirty="0">
                <a:solidFill>
                  <a:srgbClr val="FF0000"/>
                </a:solidFill>
                <a:latin typeface="黑体" panose="02010609060101010101" pitchFamily="49" charset="-122"/>
                <a:ea typeface="黑体" panose="02010609060101010101" pitchFamily="49" charset="-122"/>
              </a:rPr>
              <a:t>视听作品</a:t>
            </a:r>
            <a:r>
              <a:rPr lang="zh-CN" altLang="en-US" sz="2400" dirty="0">
                <a:solidFill>
                  <a:prstClr val="black"/>
                </a:solidFill>
                <a:latin typeface="黑体" panose="02010609060101010101" pitchFamily="49" charset="-122"/>
                <a:ea typeface="黑体" panose="02010609060101010101" pitchFamily="49" charset="-122"/>
              </a:rPr>
              <a:t>：指摄制在一定介质上，由一系列有伴音或者无伴音的画面组成，并且借助适当装置放映或者以其他方式传播的作品。        </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（七）工程设计图、产品设计图、地图、示意图等图形作品和模型作品</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（八）</a:t>
            </a:r>
            <a:r>
              <a:rPr lang="zh-CN" altLang="en-US" sz="2400" dirty="0">
                <a:solidFill>
                  <a:srgbClr val="FF0000"/>
                </a:solidFill>
                <a:latin typeface="黑体" panose="02010609060101010101" pitchFamily="49" charset="-122"/>
                <a:ea typeface="黑体" panose="02010609060101010101" pitchFamily="49" charset="-122"/>
              </a:rPr>
              <a:t>计算机软件</a:t>
            </a:r>
            <a:r>
              <a:rPr lang="zh-CN" altLang="en-US" sz="2400" dirty="0">
                <a:solidFill>
                  <a:prstClr val="black"/>
                </a:solidFill>
                <a:latin typeface="黑体" panose="02010609060101010101" pitchFamily="49" charset="-122"/>
                <a:ea typeface="黑体" panose="02010609060101010101" pitchFamily="49" charset="-122"/>
              </a:rPr>
              <a:t>；</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（九）</a:t>
            </a:r>
            <a:r>
              <a:rPr lang="zh-CN" altLang="en-US" sz="2400" dirty="0">
                <a:solidFill>
                  <a:srgbClr val="FF0000"/>
                </a:solidFill>
                <a:latin typeface="黑体" panose="02010609060101010101" pitchFamily="49" charset="-122"/>
                <a:ea typeface="黑体" panose="02010609060101010101" pitchFamily="49" charset="-122"/>
              </a:rPr>
              <a:t>符合作品特征的其他智力成果</a:t>
            </a:r>
            <a:r>
              <a:rPr lang="zh-CN" altLang="en-US" sz="2400" dirty="0">
                <a:solidFill>
                  <a:prstClr val="black"/>
                </a:solidFill>
                <a:latin typeface="黑体" panose="02010609060101010101" pitchFamily="49" charset="-122"/>
                <a:ea typeface="黑体" panose="02010609060101010101" pitchFamily="49" charset="-122"/>
              </a:rPr>
              <a:t>。</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defRPr/>
            </a:pP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dirty="0"/>
          </a:p>
          <a:p>
            <a:endParaRPr lang="zh-CN" altLang="en-US" dirty="0"/>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08683" y="1023711"/>
            <a:ext cx="10304730" cy="4985472"/>
          </a:xfrm>
        </p:spPr>
        <p:txBody>
          <a:bodyPr>
            <a:normAutofit fontScale="92500"/>
          </a:bodyPr>
          <a:lstStyle/>
          <a:p>
            <a:pPr algn="just">
              <a:lnSpc>
                <a:spcPct val="17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原告北京中科水景科技有限公司诉称，原告于</a:t>
            </a:r>
            <a:r>
              <a:rPr lang="en-US" altLang="zh-CN" sz="2000" dirty="0">
                <a:solidFill>
                  <a:prstClr val="black"/>
                </a:solidFill>
                <a:latin typeface="黑体" panose="02010609060101010101" pitchFamily="49" charset="-122"/>
                <a:ea typeface="黑体" panose="02010609060101010101" pitchFamily="49" charset="-122"/>
              </a:rPr>
              <a:t>2013</a:t>
            </a:r>
            <a:r>
              <a:rPr lang="zh-CN" altLang="en-US" sz="2000" dirty="0">
                <a:solidFill>
                  <a:prstClr val="black"/>
                </a:solidFill>
                <a:latin typeface="黑体" panose="02010609060101010101" pitchFamily="49" charset="-122"/>
                <a:ea typeface="黑体" panose="02010609060101010101" pitchFamily="49" charset="-122"/>
              </a:rPr>
              <a:t>年完成青岛世界园艺博览会天水喷泉项目的设计及喷泉编曲工作，主张其是青岛世博会音乐喷泉中的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两首音乐喷泉作品的著作权人。杭州西湖音乐喷泉选用的音乐曲目</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风居住的街道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所编排出的音乐喷泉表演效果，与原告天水喷泉项目所创作的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倾城倾国</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风居住的街道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音乐喷泉喷射效果完全一致，西湖音乐喷泉的水膜点阵布局及气动水膜装置也与原告为天水喷泉所设计的方案完全相同。请求法院：（</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）二被告立即停止使用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风居住的街道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音乐喷泉作品；（</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）二被告于曾就侵权成果进行宣传的媒体进行公开道歉；（</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）二被告赔偿原告经济损失</a:t>
            </a:r>
            <a:r>
              <a:rPr lang="en-US" altLang="zh-CN" sz="2000" dirty="0">
                <a:solidFill>
                  <a:prstClr val="black"/>
                </a:solidFill>
                <a:latin typeface="黑体" panose="02010609060101010101" pitchFamily="49" charset="-122"/>
                <a:ea typeface="黑体" panose="02010609060101010101" pitchFamily="49" charset="-122"/>
              </a:rPr>
              <a:t>20</a:t>
            </a:r>
            <a:r>
              <a:rPr lang="zh-CN" altLang="en-US" sz="2000" dirty="0">
                <a:solidFill>
                  <a:prstClr val="black"/>
                </a:solidFill>
                <a:latin typeface="黑体" panose="02010609060101010101" pitchFamily="49" charset="-122"/>
                <a:ea typeface="黑体" panose="02010609060101010101" pitchFamily="49" charset="-122"/>
              </a:rPr>
              <a:t>万元；（</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）二被告赔偿原告合理支出</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万元。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43574" y="1040489"/>
            <a:ext cx="10011116" cy="4985472"/>
          </a:xfrm>
        </p:spPr>
        <p:txBody>
          <a:bodyPr>
            <a:normAutofit fontScale="92500"/>
          </a:bodyPr>
          <a:lstStyle/>
          <a:p>
            <a:pPr>
              <a:lnSpc>
                <a:spcPct val="17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70000"/>
              </a:lnSpc>
            </a:pPr>
            <a:r>
              <a:rPr lang="zh-CN" altLang="en-US" sz="2000" dirty="0">
                <a:solidFill>
                  <a:prstClr val="black"/>
                </a:solidFill>
                <a:latin typeface="黑体" panose="02010609060101010101" pitchFamily="49" charset="-122"/>
                <a:ea typeface="黑体" panose="02010609060101010101" pitchFamily="49" charset="-122"/>
              </a:rPr>
              <a:t>    中科水景公司提供的著作权登记证书、推荐函、证人证言等证据，能够初步证明其对涉案作品享有著作权，中科水景公司对涉案作品享有著作权，有权提起本案诉讼。将优酷网站视频中的西湖音乐喷泉作品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与青岛世博会音乐喷泉的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音乐喷泉作品的效果进行比对，可见二者对于喷泉水流、水型、水柱跑动方向的编排，气爆、水膜、灯光的变化等具体细节，及音乐韵律变化与喷泉动态造型的具体配合及以上喷射效果、意象的整体效果等方面存在较大的相似性，二者之间构成实质性相似。以上视频是中科恒业中自公司制作并上传，作为该公司商业形象的宣传手段。两个视频的内容为西湖音乐喷泉表演</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的音乐喷泉表演视频录像。</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07833" y="1350628"/>
            <a:ext cx="9932565" cy="4692112"/>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我国</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在制定时，为当时尚未列入但以后可能列入法定类型的作品预留了空间。但由于这种“其他作品”有“法律、行政法规规定”所设定条件的限制，特别是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著作权法释义</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明确强调了必须由法律、行政法规规定，这意味着在立法之初就明确限制了司法对该条款进行扩大解释适用。所以，在目前尚无法律、行政法规明确增加了其他具体作品类型的情况下，在司法裁判中适用该条款是立法明确排除的。因此，本院对一审判决适用“法律、行政法规规定的其他作品”的法律条款予以纠正。</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6462" y="973377"/>
            <a:ext cx="10136951" cy="5066696"/>
          </a:xfrm>
        </p:spPr>
        <p:txBody>
          <a:bodyPr>
            <a:normAutofit fontScale="92500" lnSpcReduction="20000"/>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在兜底条款的适用存在障碍的情况下，判断不属于典型类型作品的客体是否构成作品时，法官应当遵循法律解释的逻辑进行法律的解释，作为法律适用的前提。</a:t>
            </a:r>
            <a:endParaRPr lang="zh-CN" altLang="en-US" sz="2000" dirty="0">
              <a:solidFill>
                <a:prstClr val="black"/>
              </a:solidFill>
              <a:latin typeface="黑体" panose="02010609060101010101" pitchFamily="49" charset="-122"/>
              <a:ea typeface="黑体" panose="02010609060101010101" pitchFamily="49" charset="-122"/>
            </a:endParaRPr>
          </a:p>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首先，涉案音乐喷泉喷射效果的呈现是设计师借助声光电等科技因素精心设计的成果，展现出一种艺术上的美感，属于“文学、艺术和科学领域内的智力成果”范畴；设计师通过对喷泉水型、灯光及色彩的变化与音乐情感结合的独特取舍、选择、安排，在音乐高亢时呈现出艳丽的色彩与高喷的水柱，在音乐舒缓时呈现出柔和的光点与缓和的摆动，柔美与高亢交相呼应，使观赏者能够感受到完全不同于简单的喷泉喷射效果的表达，具有显著的独创性；通过水型、照明、激光、投影、音响、监控等相应喷泉设备和控制系统的施工布局及点位关联，由设计师在音乐喷泉控制系统上编程制作并在相应软件操控下可实现同样喷射效果的完全再现，满足作品的“可复制性”要求。因此，涉案音乐喷泉喷射效果的呈现符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实施条例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第二条规定的作品的一般构成要件，属于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保护的作品的范畴。</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28800" y="1239600"/>
            <a:ext cx="9420837" cy="4378799"/>
          </a:xfrm>
        </p:spPr>
        <p:txBody>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其次，涉案客体虽然表现为连续活动的画面，但并不符合类似摄制电影的方法创作的作品“摄制在一定介质上”的构成要件。同时，虽然涉案客体需要借助计算机软件的编辑，但是，编辑环节涉及的计算机软件作为工具软件与本案无关。即使借助工具软件形成的计算机程序与涉案客体密切相关，但是，藉由该程序与喷泉设备、控制系统等配合所实现的涉案音乐喷泉喷射效果的反复呈现，既非计算机程序本身亦非有关文档，并不属于计算机软件。至于该程序是否构成一个单独的作品，不在本案审理范围之内。</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69411" y="1067499"/>
            <a:ext cx="9689284" cy="4723001"/>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最后，涉案音乐喷泉喷射效果的呈现虽然不像传统的绘画、书法或者雕塑一样呈现静态的造型，其所展现的水型三维立体形态及投射在水柱上的灯光色彩变化等效果也并非持久地固定在喷泉水流上。但是，涉案音乐喷泉喷射效果的呈现是一种由优美的音乐、绚烂的灯光、瑰丽的色彩、美艳的水型等包含线条、色彩在内的多种要素共同构成的动态立体造型表达，这种美轮美奂的喷射效果呈现显然具有审美意义。在动静形态、存续时间长短均不是美术作品构成要件有意排除范围的情况下，认定涉案音乐喷泉喷射效果的呈现属于美术作品的保护范畴，并不违反法律解释的规则。</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4" y="1090823"/>
            <a:ext cx="10136951" cy="4985472"/>
          </a:xfrm>
        </p:spPr>
        <p:txBody>
          <a:bodyPr/>
          <a:lstStyle/>
          <a:p>
            <a:pPr>
              <a:lnSpc>
                <a:spcPct val="150000"/>
              </a:lnSpc>
              <a:spcBef>
                <a:spcPts val="0"/>
              </a:spcBef>
              <a:defRPr/>
            </a:pPr>
            <a:r>
              <a:rPr lang="zh-CN" altLang="en-US" sz="2400" dirty="0">
                <a:latin typeface="黑体" panose="02010609060101010101" pitchFamily="49" charset="-122"/>
                <a:ea typeface="黑体" panose="02010609060101010101" pitchFamily="49" charset="-122"/>
              </a:rPr>
              <a:t>（一）</a:t>
            </a:r>
            <a:r>
              <a:rPr lang="zh-CN" altLang="en-US" sz="2400" dirty="0">
                <a:solidFill>
                  <a:srgbClr val="FF0000"/>
                </a:solidFill>
                <a:latin typeface="黑体" panose="02010609060101010101" pitchFamily="49" charset="-122"/>
                <a:ea typeface="黑体" panose="02010609060101010101" pitchFamily="49" charset="-122"/>
              </a:rPr>
              <a:t>独创性</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即一件作品的完成应当是作者自己的选择、取舍、安排、设计、综合、描述的结果，既不是依已有的形式复制而来，也不是依既定的程序或者程式推演而来。</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独的含义</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）从无到有的独立创作</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）借鉴他人作品的再创作：有着可被识别的客观差异</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68741" y="1006933"/>
            <a:ext cx="9927226" cy="4985472"/>
          </a:xfrm>
        </p:spPr>
        <p:txBody>
          <a:bodyPr>
            <a:normAutofit fontScale="92500"/>
          </a:bodyPr>
          <a:lstStyle/>
          <a:p>
            <a:pPr algn="just">
              <a:lnSpc>
                <a:spcPct val="170000"/>
              </a:lnSpc>
            </a:pPr>
            <a:r>
              <a:rPr lang="zh-CN" altLang="en-US" dirty="0"/>
              <a:t>     </a:t>
            </a:r>
            <a:r>
              <a:rPr lang="zh-CN" altLang="en-US" sz="2200" dirty="0">
                <a:solidFill>
                  <a:prstClr val="black"/>
                </a:solidFill>
                <a:latin typeface="黑体" panose="02010609060101010101" pitchFamily="49" charset="-122"/>
                <a:ea typeface="黑体" panose="02010609060101010101" pitchFamily="49" charset="-122"/>
              </a:rPr>
              <a:t>另外，从价值解释角度出发，法律的解释要顺应科技的发展、跟上时代的步伐。虽然喷泉的产生和发展历史悠久，但像涉案音乐喷泉喷射效果的呈现这样集声、光、色、形俱美的艺术造型表达，在我国却是近几年随着人民精神生活的丰富才发展起来的。用袅袅动听的音乐寄托美、用婀娜多姿的水舞展现美、用绚丽斑斓的灯光衬托美、用灿烂缤纷的色彩描绘美，涉案音乐喷泉喷射效果的呈现将音乐的情感、灯光色彩的绮丽与水型的变换交织在一起，造就了美轮美奂的动态艺术造型表达。因此，突破一般认知下静态的、持久固定的造型艺术作为美术作品的概念束缚，将涉案音乐喷泉喷射效果的呈现认定为美术作品的保护范畴，有利于鼓励对美的表达形式的创新发展，防止因剽窃抄袭产生的单调雷同表达，有助于促进喷泉行业的繁荣发展和与喷泉相关作品的创作革新。</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p:cNvSpPr>
            <a:spLocks noGrp="1"/>
          </p:cNvSpPr>
          <p:nvPr>
            <p:ph idx="1"/>
          </p:nvPr>
        </p:nvSpPr>
        <p:spPr>
          <a:xfrm>
            <a:off x="1661020" y="1165370"/>
            <a:ext cx="8749718" cy="4527259"/>
          </a:xfrm>
        </p:spPr>
        <p:txBody>
          <a:bodyPr vert="horz" wrap="square" lIns="91440" tIns="45720" rIns="91440" bIns="45720" rtlCol="0" anchor="t" anchorCtr="0">
            <a:normAutofit/>
          </a:bodyPr>
          <a:lstStyle/>
          <a:p>
            <a:pPr algn="just">
              <a:lnSpc>
                <a:spcPct val="150000"/>
              </a:lnSpc>
              <a:defRPr/>
            </a:pP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郑守仪为中国科学院院士，从事中国海域有孔虫分类和生态学研究，研制有</a:t>
            </a:r>
            <a:r>
              <a:rPr lang="en-US" altLang="zh-CN" sz="2000" dirty="0">
                <a:solidFill>
                  <a:prstClr val="black"/>
                </a:solidFill>
                <a:latin typeface="黑体" panose="02010609060101010101" pitchFamily="49" charset="-122"/>
                <a:ea typeface="黑体" panose="02010609060101010101" pitchFamily="49" charset="-122"/>
              </a:rPr>
              <a:t>230</a:t>
            </a:r>
            <a:r>
              <a:rPr lang="zh-CN" altLang="en-US" sz="2000" dirty="0">
                <a:solidFill>
                  <a:prstClr val="black"/>
                </a:solidFill>
                <a:latin typeface="黑体" panose="02010609060101010101" pitchFamily="49" charset="-122"/>
                <a:ea typeface="黑体" panose="02010609060101010101" pitchFamily="49" charset="-122"/>
              </a:rPr>
              <a:t>多个有孔虫模型。郑守仪、中国科学院海洋研究所认为，刘俊谦设计、莱州市万利达石业有限公司制作、烟台环境艺术管理办公室使用的</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座有孔虫雕塑侵犯了其对模型作品享有的著作权，请求法院判令停止侵权、赔偿损失、赔礼道歉。</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p:cNvSpPr>
            <a:spLocks noGrp="1"/>
          </p:cNvSpPr>
          <p:nvPr>
            <p:ph idx="1"/>
          </p:nvPr>
        </p:nvSpPr>
        <p:spPr>
          <a:xfrm>
            <a:off x="1669833" y="1291205"/>
            <a:ext cx="8606681" cy="4275590"/>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一审法院意见：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郑守仪研制的有孔虫模型具有独创性，属于受著作权法保护的作品；刘俊谦设计的</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座有孔虫雕塑与郑守仪模型作品相比，二者构成实质性相似；在刘俊谦在先接触过郑守仪模型、缺乏独立创作证据支持的情况下，一审法院认定刘俊谦侵犯了郑守仪等对有孔虫模型所享有的著作权。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77130" y="1151835"/>
            <a:ext cx="9320169" cy="4554330"/>
          </a:xfrm>
        </p:spPr>
        <p:txBody>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二审法院意见：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郑守仪制作的有孔虫模型，体现了其对有孔虫生命体的理解，是对客观事物进行艺术抽象和美学修饰的创作成果，具有独创性，构成著作权法意义上的作品。刘俊谦根据艺术表现的需要，对郑守仪模型进行了局部变形或空间结构拉伸处理，创作出雕塑作品，这种艺术加工增添了新的创作成份，使得雕塑空间设计感更强，但并没有脱离模型作品的“基本表达”，构成演绎作品。刘俊谦在使用演绎作品时未取得原作者郑守仪的许可，侵犯了郑守仪等的著作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著作权法不予保护的客体</a:t>
            </a:r>
            <a:endParaRPr lang="zh-CN" altLang="en-US"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8" y="2199291"/>
            <a:ext cx="9057094" cy="27757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）官方文件及其官方译文。保护官方作品有违官方的本意。</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）单纯事实消息。时间、地点、人物、事件等组成的新闻系客观事实，并非作者所独立创作。</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）历法、通用数表、通用格式和公式。这些已属于公知、公用领域，不是著作权法意义上的作品。</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2" name="矩形 1"/>
          <p:cNvSpPr/>
          <p:nvPr/>
        </p:nvSpPr>
        <p:spPr>
          <a:xfrm>
            <a:off x="2869035" y="1586322"/>
            <a:ext cx="892588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根据</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条规定，著作权法不予保护的客体有：</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p:cNvSpPr>
            <a:spLocks noGrp="1"/>
          </p:cNvSpPr>
          <p:nvPr>
            <p:ph idx="1"/>
          </p:nvPr>
        </p:nvSpPr>
        <p:spPr>
          <a:xfrm>
            <a:off x="2039923" y="1289807"/>
            <a:ext cx="8229600" cy="4278385"/>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zh-CN" altLang="en-US" sz="2000" dirty="0">
              <a:solidFill>
                <a:srgbClr val="FF0000"/>
              </a:solidFill>
              <a:latin typeface="黑体" panose="02010609060101010101" pitchFamily="49" charset="-122"/>
              <a:ea typeface="黑体" panose="02010609060101010101" pitchFamily="49" charset="-122"/>
            </a:endParaRPr>
          </a:p>
          <a:p>
            <a:pPr algn="just"/>
            <a:r>
              <a:rPr lang="en-US" altLang="zh-CN" sz="2000" dirty="0">
                <a:solidFill>
                  <a:prstClr val="black"/>
                </a:solidFill>
                <a:latin typeface="黑体" panose="02010609060101010101" pitchFamily="49" charset="-122"/>
                <a:ea typeface="黑体" panose="02010609060101010101" pitchFamily="49" charset="-122"/>
              </a:rPr>
              <a:t>    </a:t>
            </a:r>
            <a:r>
              <a:rPr lang="zh-CN" altLang="zh-CN" sz="2000" dirty="0">
                <a:solidFill>
                  <a:prstClr val="black"/>
                </a:solidFill>
                <a:latin typeface="黑体" panose="02010609060101010101" pitchFamily="49" charset="-122"/>
                <a:ea typeface="黑体" panose="02010609060101010101" pitchFamily="49" charset="-122"/>
              </a:rPr>
              <a:t>2009年初，何某构思以女子发型来演绎“西湖十景”，绘制了人物素描，并附有策划书、对模特的形体要求、头饰选择、搭配服装等简要说明。2009年4月22日，“西湖十景”形象造型在杭州市运河文化广场向公众亮相，《青年时报》作了报道并刊载了十个形象造型的照片。杭州某某文化传播有限公司同样拍摄了一组与原告造型相似的“西湖十景”形象照片。</a:t>
            </a:r>
            <a:endParaRPr lang="zh-CN" altLang="zh-CN" sz="2000" dirty="0">
              <a:solidFill>
                <a:prstClr val="black"/>
              </a:solidFill>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p:cNvSpPr>
            <a:spLocks noGrp="1"/>
          </p:cNvSpPr>
          <p:nvPr>
            <p:ph idx="1"/>
          </p:nvPr>
        </p:nvSpPr>
        <p:spPr>
          <a:xfrm>
            <a:off x="1800836" y="1102453"/>
            <a:ext cx="8590327" cy="4653094"/>
          </a:xfrm>
        </p:spPr>
        <p:txBody>
          <a:bodyPr vert="horz" wrap="square" lIns="91440" tIns="45720" rIns="91440" bIns="45720" rtlCol="0" anchor="t" anchorCtr="0">
            <a:normAutofit/>
          </a:bodyPr>
          <a:lstStyle/>
          <a:p>
            <a:pPr algn="just">
              <a:lnSpc>
                <a:spcPct val="130000"/>
              </a:lnSpc>
            </a:pPr>
            <a:r>
              <a:rPr lang="zh-CN" altLang="en-US" sz="2000" dirty="0">
                <a:solidFill>
                  <a:prstClr val="black"/>
                </a:solidFill>
                <a:latin typeface="黑体" panose="02010609060101010101" pitchFamily="49" charset="-122"/>
                <a:ea typeface="黑体" panose="02010609060101010101" pitchFamily="49" charset="-122"/>
              </a:rPr>
              <a:t>裁判意见：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30000"/>
              </a:lnSpc>
            </a:pPr>
            <a:r>
              <a:rPr lang="zh-CN" altLang="en-US" sz="2000" dirty="0">
                <a:solidFill>
                  <a:prstClr val="black"/>
                </a:solidFill>
                <a:latin typeface="黑体" panose="02010609060101010101" pitchFamily="49" charset="-122"/>
                <a:ea typeface="黑体" panose="02010609060101010101" pitchFamily="49" charset="-122"/>
              </a:rPr>
              <a:t>    何某构思的“西湖十景”形象造型，构成著作权法上的立体美术作品。但比对双方的四幅照片可以看出，两者所呈现出的作品的表达形式不相同；其中的相同部分，也属于公有领域素材。从实际情况来看，杭州某某文化传播有限公司虽然在自己的造型中借鉴了何某的构思、使用了何某创意，但该种借鉴并非</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意义上的改编；同时，由于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保护的是作品的表达形式，不保护思想和创意，因此，杭州某某文化传播有限公司的借鉴行为并不构成对何某著作权的侵犯。</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42906" y="998544"/>
            <a:ext cx="10086617" cy="4985472"/>
          </a:xfrm>
        </p:spPr>
        <p:txBody>
          <a:bodyPr>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原告诉称，</a:t>
            </a:r>
            <a:r>
              <a:rPr lang="en-US" altLang="zh-CN" sz="2000" dirty="0">
                <a:solidFill>
                  <a:prstClr val="black"/>
                </a:solidFill>
                <a:latin typeface="黑体" panose="02010609060101010101" pitchFamily="49" charset="-122"/>
                <a:ea typeface="黑体" panose="02010609060101010101" pitchFamily="49" charset="-122"/>
              </a:rPr>
              <a:t>2000</a:t>
            </a:r>
            <a:r>
              <a:rPr lang="zh-CN" altLang="en-US" sz="2000" dirty="0">
                <a:solidFill>
                  <a:prstClr val="black"/>
                </a:solidFill>
                <a:latin typeface="黑体" panose="02010609060101010101" pitchFamily="49" charset="-122"/>
                <a:ea typeface="黑体" panose="02010609060101010101" pitchFamily="49" charset="-122"/>
              </a:rPr>
              <a:t>年底，其应</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的约请创作了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女记者贩毒体验七昼夜</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一文并交付该报。但该报不顾本人的事先要求，擅自改动该文，添加了具体地名及文字说明后，于</a:t>
            </a:r>
            <a:r>
              <a:rPr lang="en-US" altLang="zh-CN" sz="2000" dirty="0">
                <a:solidFill>
                  <a:prstClr val="black"/>
                </a:solidFill>
                <a:latin typeface="黑体" panose="02010609060101010101" pitchFamily="49" charset="-122"/>
                <a:ea typeface="黑体" panose="02010609060101010101" pitchFamily="49" charset="-122"/>
              </a:rPr>
              <a:t>2001</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日将该文登载于其下属的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新闻周刊</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上。该报此行为不仅侵犯了原告的修改权和保护作品完整权，而且给当地警方的工作带来不便，对原告的人身安全也构成潜在威胁。此后，被告未经本人许可，在其经营的搜狐网上转载了被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改动过的文章并设置了搜索链接。被告在转载该文时，不仅未经许可，而且未署名也未支付报酬，客观上也扩散了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的侵权行为造成的不利后果，使当地警方的侦破工作受到影响，更使本人与警方的友好合作关系遭到破坏，本人的人身安全也受到严重威胁，给本人造成了巨大的精神损害，故诉至法院，请求判令被告：</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停止侵权并向本人赔礼道歉；</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赔偿本人包括本案合理诉讼支出在内的经济损失</a:t>
            </a:r>
            <a:r>
              <a:rPr lang="en-US" altLang="zh-CN" sz="2000" dirty="0">
                <a:solidFill>
                  <a:prstClr val="black"/>
                </a:solidFill>
                <a:latin typeface="黑体" panose="02010609060101010101" pitchFamily="49" charset="-122"/>
                <a:ea typeface="黑体" panose="02010609060101010101" pitchFamily="49" charset="-122"/>
              </a:rPr>
              <a:t>25</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000</a:t>
            </a:r>
            <a:r>
              <a:rPr lang="zh-CN" altLang="en-US" sz="2000" dirty="0">
                <a:solidFill>
                  <a:prstClr val="black"/>
                </a:solidFill>
                <a:latin typeface="黑体" panose="02010609060101010101" pitchFamily="49" charset="-122"/>
                <a:ea typeface="黑体" panose="02010609060101010101" pitchFamily="49" charset="-122"/>
              </a:rPr>
              <a:t>元和精神抚慰金</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000</a:t>
            </a:r>
            <a:r>
              <a:rPr lang="zh-CN" altLang="en-US" sz="2000" dirty="0">
                <a:solidFill>
                  <a:prstClr val="black"/>
                </a:solidFill>
                <a:latin typeface="黑体" panose="02010609060101010101" pitchFamily="49" charset="-122"/>
                <a:ea typeface="黑体" panose="02010609060101010101" pitchFamily="49" charset="-122"/>
              </a:rPr>
              <a:t>元；</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承担本案全部诉讼费用。</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4851" y="1107601"/>
            <a:ext cx="9655729" cy="4985472"/>
          </a:xfrm>
        </p:spPr>
        <p:txBody>
          <a:bodyPr>
            <a:normAutofit/>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原告是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女记者贩毒体验七昼夜</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文的作者，依法享有著作权。该文系原告根据自己的亲身体验创作的采访纪实，不属单纯时事新闻或单纯事实消息。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在首次发表该文时，不仅明确署名原告为作者，而且受原告委托作出了未经许可不得转载的声明。在此情况下，被告未经许可在其经营的搜狐网上转载该文且未支付报酬的行为，显然已构成对原告就该文所享有的信息网络传播权、获得报酬权的侵犯。该文的标题及作品性质已清楚表明该文不仅不是新华网的法人作品，而且说明该文应有明确的作者，故被告关于新华网登载该文时未署名，其自该网转载该文时也未署名不构成侵犯原告署名权的主张，本院不予采信，并认定被告此行为构成对原告署名权的侵犯。因此，被告应就其上述侵犯原告著作权的行为依法承担相应法律责任。</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2125171"/>
            <a:ext cx="9780270" cy="1533381"/>
          </a:xfrm>
        </p:spPr>
        <p:txBody>
          <a:bodyPr>
            <a:noAutofit/>
          </a:bodyPr>
          <a:lstStyle/>
          <a:p>
            <a:r>
              <a:rPr lang="zh-CN" altLang="en-US" sz="6000" b="1" dirty="0">
                <a:solidFill>
                  <a:schemeClr val="bg1"/>
                </a:solidFill>
                <a:latin typeface="华文中宋" panose="02010600040101010101" pitchFamily="2" charset="-122"/>
                <a:ea typeface="华文中宋" panose="02010600040101010101" pitchFamily="2" charset="-122"/>
              </a:rPr>
              <a:t>第二章 著作权的取得与归属</a:t>
            </a:r>
            <a:endParaRPr lang="zh-CN" altLang="en-US" sz="60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68073" y="1174713"/>
            <a:ext cx="10103395" cy="4985472"/>
          </a:xfrm>
        </p:spPr>
        <p:txBody>
          <a:bodyPr/>
          <a:lstStyle/>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2.</a:t>
            </a:r>
            <a:r>
              <a:rPr lang="zh-CN" altLang="en-US" sz="2400" dirty="0">
                <a:solidFill>
                  <a:prstClr val="black"/>
                </a:solidFill>
                <a:latin typeface="黑体" panose="02010609060101010101" pitchFamily="49" charset="-122"/>
                <a:ea typeface="黑体" panose="02010609060101010101" pitchFamily="49" charset="-122"/>
              </a:rPr>
              <a:t>“创”的含义</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）即使没有体现出任何智力创造成分，只要该劳动成果包含了作者“独立的艰苦劳动”并具有实际价值，就可满足独创性的要求。</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“滴汗原则”、电视节目表</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）具有一定程度的智力创造性，即能够体现作者独特的智力判断与选择，展示作者的个性并达到一定的创作高度。</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endPar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8719133" y="1822372"/>
            <a:ext cx="1143454"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2419938" y="1819177"/>
            <a:ext cx="6373086" cy="495954"/>
            <a:chOff x="3870041" y="1794664"/>
            <a:chExt cx="6373086"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著作权的取得</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12" name="文本框 11"/>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2419938" y="2460458"/>
            <a:ext cx="7291775" cy="496621"/>
            <a:chOff x="3870041" y="1793997"/>
            <a:chExt cx="6233063" cy="496621"/>
          </a:xfrm>
        </p:grpSpPr>
        <p:sp>
          <p:nvSpPr>
            <p:cNvPr id="15" name="圆角矩形 14"/>
            <p:cNvSpPr/>
            <p:nvPr/>
          </p:nvSpPr>
          <p:spPr>
            <a:xfrm>
              <a:off x="3870041" y="1794664"/>
              <a:ext cx="998710"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 name="矩形 15"/>
            <p:cNvSpPr/>
            <p:nvPr/>
          </p:nvSpPr>
          <p:spPr>
            <a:xfrm>
              <a:off x="4758134" y="1793997"/>
              <a:ext cx="149246"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7" name="矩形 16"/>
            <p:cNvSpPr/>
            <p:nvPr/>
          </p:nvSpPr>
          <p:spPr>
            <a:xfrm>
              <a:off x="4998352" y="1794664"/>
              <a:ext cx="5104752"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著作权的归属</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18" name="文本框 17"/>
          <p:cNvSpPr txBox="1"/>
          <p:nvPr/>
        </p:nvSpPr>
        <p:spPr>
          <a:xfrm>
            <a:off x="2480287" y="2492179"/>
            <a:ext cx="110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0" name="圆角矩形 29"/>
          <p:cNvSpPr/>
          <p:nvPr/>
        </p:nvSpPr>
        <p:spPr>
          <a:xfrm>
            <a:off x="8706199" y="2454888"/>
            <a:ext cx="1156388" cy="502191"/>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本章导语</a:t>
            </a:r>
            <a:endParaRPr lang="zh-CN" altLang="en-US" b="1" dirty="0">
              <a:latin typeface="黑体" panose="02010609060101010101" pitchFamily="49" charset="-122"/>
              <a:ea typeface="黑体" panose="02010609060101010101" pitchFamily="49" charset="-122"/>
            </a:endParaRPr>
          </a:p>
        </p:txBody>
      </p:sp>
      <p:sp>
        <p:nvSpPr>
          <p:cNvPr id="7" name="内容占位符 1"/>
          <p:cNvSpPr>
            <a:spLocks noGrp="1"/>
          </p:cNvSpPr>
          <p:nvPr>
            <p:ph idx="1"/>
          </p:nvPr>
        </p:nvSpPr>
        <p:spPr>
          <a:xfrm>
            <a:off x="618836" y="1530139"/>
            <a:ext cx="10954327" cy="4985472"/>
          </a:xfrm>
        </p:spPr>
        <p:txBody>
          <a:bodyPr>
            <a:normAutofit/>
          </a:bodyPr>
          <a:lstStyle/>
          <a:p>
            <a:pPr marL="514350" indent="-514350">
              <a:lnSpc>
                <a:spcPct val="150000"/>
              </a:lnSpc>
              <a:buFont typeface="Arial" panose="020B0604020202020204" pitchFamily="34" charset="0"/>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介绍著作权取得的基本原则；解析我国</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中著作权归属的基本原则和特别规定。</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掌握著作权取得的基本原则分类，理解我国</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中关于著作权归属的一般原则与特别规定。</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不同类型著作权取得原则各自的优劣；作者的概念；拟制作者的内涵；特殊作品著作权的归属。</a:t>
            </a:r>
            <a:endParaRPr lang="zh-CN" altLang="zh-CN" sz="24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著作权的取得</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1947831"/>
            <a:ext cx="7761421" cy="30739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注册取得原则：作品创作完成以后，还必须到著作权管理部门进行登记注册才能取得著作权。</a:t>
            </a:r>
            <a:endParaRPr kumimoji="0" lang="en-US"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好处</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是确权诉讼的</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有效</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手段。</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不足</a:t>
            </a:r>
            <a:r>
              <a:rPr kumimoji="0" lang="zh-CN" altLang="en-US"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手续繁杂并与《伯尔尼公约》相违背，而且容易导致思想审查的后果。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7" name="矩形 6"/>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一、注册取得原则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5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著作权的取得</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761236"/>
            <a:ext cx="8952272" cy="15898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加注标记取得原则：要求作品出版时须在每一复制件上加注著作权标记。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好处</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简单易行，又是取得著作权的初步证据</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2" name="矩形 1"/>
          <p:cNvSpPr/>
          <p:nvPr/>
        </p:nvSpPr>
        <p:spPr>
          <a:xfrm>
            <a:off x="3158504" y="3606135"/>
            <a:ext cx="8597482" cy="2328523"/>
          </a:xfrm>
          <a:prstGeom prst="rect">
            <a:avLst/>
          </a:prstGeom>
          <a:solidFill>
            <a:srgbClr val="FFFFFF">
              <a:alpha val="34902"/>
            </a:srgbClr>
          </a:solidFill>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《世界版权公约》采纳了这种原则。按照《世界版权公约》的规定，著作权标记包括三项内容：</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“不许翻版”“著作权保留”“著作权所有”之类的声明，或须将其缩略为字母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是英文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Copyright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的首字母）的外面加上一个圆圈，如果是音像制品，则在字母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是英文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Phonogram</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的首字母）的外面加上一个圆圈；</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著作权人的姓名或名称；</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作品的出版年份。</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二、加注标记取得取得原则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4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著作权的取得</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77089" y="1799246"/>
            <a:ext cx="8115751" cy="31662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自动取得原则：作品创作完成以后，著作权自动产生，无须履行任何手续。</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好处</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自动取得原则保护水平高，作品一旦完成，不会因为任何人为因素而丧失著作权，能够更好地保护著作权人的利益</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不足</a:t>
            </a:r>
            <a:r>
              <a:rPr kumimoji="0" lang="zh-CN" altLang="en-US"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在于发生著作权纠纷时，确认著作权归属存在一定技术上的困难。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2" name="矩形 1"/>
          <p:cNvSpPr/>
          <p:nvPr/>
        </p:nvSpPr>
        <p:spPr>
          <a:xfrm>
            <a:off x="3177089" y="4619797"/>
            <a:ext cx="8244840" cy="111376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我国著作权法实行的是自动取得原则，作品创作完成之后，无须履行任何手续，即可取得著作权。 </a:t>
            </a:r>
            <a:endPar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1" name="矩形 10"/>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三、自动取得取得原则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4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81256" y="1774280"/>
            <a:ext cx="8660224" cy="1200329"/>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我国著作权法实行自动保护原则，作品一经创作完成，著作权即自动产生。著作权原则上属于作者，但是著作权法另有规定的除外。</a:t>
            </a: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2733591" y="1242578"/>
            <a:ext cx="534741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一、著作权归属的原则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2"/>
            </p:custDataLst>
          </p:nvPr>
        </p:nvSpPr>
        <p:spPr>
          <a:xfrm>
            <a:off x="3181256" y="3204025"/>
            <a:ext cx="8328756" cy="3231654"/>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（一）作者的概念和条件</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作者是直接创作作品的自然人。</a:t>
            </a:r>
            <a:r>
              <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成为作者应具备两个条件：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800100" marR="0" lvl="1" indent="-342900" algn="just" defTabSz="914400" rtl="0" eaLnBrk="1" fontAlgn="auto" latinLnBrk="0" hangingPunct="0">
              <a:lnSpc>
                <a:spcPct val="150000"/>
              </a:lnSpc>
              <a:spcBef>
                <a:spcPts val="0"/>
              </a:spcBef>
              <a:spcAft>
                <a:spcPts val="0"/>
              </a:spcAft>
              <a:buClrTx/>
              <a:buSzTx/>
              <a:buFontTx/>
              <a:buAutoNum type="arabicPeriod"/>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作者是具有直接的思维能力的自然人。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800100" marR="0" lvl="1" indent="-342900" algn="just" defTabSz="914400" rtl="0" eaLnBrk="1" fontAlgn="auto" latinLnBrk="0" hangingPunct="0">
              <a:lnSpc>
                <a:spcPct val="150000"/>
              </a:lnSpc>
              <a:spcBef>
                <a:spcPts val="0"/>
              </a:spcBef>
              <a:spcAft>
                <a:spcPts val="0"/>
              </a:spcAft>
              <a:buClrTx/>
              <a:buSzTx/>
              <a:buFontTx/>
              <a:buAutoNum type="arabicPeriod"/>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作者必须实际创作了作品。创作是设计并完成文学艺术形式的行为，是从构思到表达完成的过程。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5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981109" y="948690"/>
            <a:ext cx="8780256" cy="5447645"/>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（二）拟制作者</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条规定，原则上，只有自然人才可以作为作者。但是，在某些情况下，法人和</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组织可以被视为作者，称之为拟制作者。</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这类作品被称为法人作品。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lvl="0" algn="just" hangingPunct="0">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在</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符合</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一定的</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法定条件</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的情况下，法人</a:t>
            </a:r>
            <a:r>
              <a:rPr lang="zh-CN" altLang="en-US" sz="2000" dirty="0">
                <a:solidFill>
                  <a:prstClr val="black"/>
                </a:solidFill>
                <a:latin typeface="黑体" panose="02010609060101010101" pitchFamily="49" charset="-122"/>
                <a:ea typeface="黑体" panose="02010609060101010101" pitchFamily="49" charset="-122"/>
              </a:rPr>
              <a:t>和非法人组织</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可以</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视为作者</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lang="en-US" altLang="zh-CN" sz="2000" dirty="0">
              <a:solidFill>
                <a:prstClr val="black"/>
              </a:solidFill>
              <a:latin typeface="黑体" panose="02010609060101010101" pitchFamily="49" charset="-122"/>
              <a:ea typeface="黑体" panose="02010609060101010101" pitchFamily="49" charset="-122"/>
            </a:endParaRPr>
          </a:p>
          <a:p>
            <a:pPr lvl="0" algn="just" hangingPunct="0">
              <a:lnSpc>
                <a:spcPct val="150000"/>
              </a:lnSpc>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第一，由法人或者其他组织主持创作，即代表法人或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组织的人员负责组织该项创作，而不是由该法人或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组织的工作人员自发进行。</a:t>
            </a:r>
            <a:endParaRPr lang="en-US" altLang="zh-CN" sz="2000" dirty="0">
              <a:solidFill>
                <a:prstClr val="black"/>
              </a:solidFill>
              <a:latin typeface="黑体" panose="02010609060101010101" pitchFamily="49" charset="-122"/>
              <a:ea typeface="黑体" panose="02010609060101010101" pitchFamily="49" charset="-122"/>
            </a:endParaRPr>
          </a:p>
          <a:p>
            <a:pPr lvl="0" algn="just" hangingPunct="0">
              <a:lnSpc>
                <a:spcPct val="150000"/>
              </a:lnSpc>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第二，创作思想和表达方式代表、体现法人或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组织的意志，一般是依法或者按照章程而体现出来。</a:t>
            </a:r>
            <a:r>
              <a:rPr lang="en-US" altLang="zh-CN" sz="2000" dirty="0">
                <a:solidFill>
                  <a:prstClr val="black"/>
                </a:solidFill>
                <a:latin typeface="黑体" panose="02010609060101010101" pitchFamily="49" charset="-122"/>
                <a:ea typeface="黑体" panose="02010609060101010101" pitchFamily="49" charset="-122"/>
              </a:rPr>
              <a:t> </a:t>
            </a:r>
            <a:endParaRPr lang="en-US" altLang="zh-CN" sz="2000" dirty="0">
              <a:solidFill>
                <a:prstClr val="black"/>
              </a:solidFill>
              <a:latin typeface="黑体" panose="02010609060101010101" pitchFamily="49" charset="-122"/>
              <a:ea typeface="黑体" panose="02010609060101010101" pitchFamily="49" charset="-122"/>
            </a:endParaRPr>
          </a:p>
          <a:p>
            <a:pPr lvl="0" algn="just" hangingPunct="0">
              <a:lnSpc>
                <a:spcPct val="150000"/>
              </a:lnSpc>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第三，由法人或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组织承担责任，而不是由执笔人负责。常见的法人作品如政府工作报告、单位工作总结等。</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3041053" y="1423155"/>
            <a:ext cx="8812592" cy="4177106"/>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（三）作者的推定</a:t>
            </a:r>
            <a:endPar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lvl="0" algn="just" hangingPunct="0">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款规定，作者的认定实行推定原则，如无相反证明，在作品上署名的自然人、法人或者</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组织为作者。</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作者的署名包括</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自然人的姓名</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法人等团体的实际名称</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假名、艺名、简略名称等。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署名的通常方式</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以作品的种类、作品的利用形态等确立的习惯而定。</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在作品上署名的自然人、法人或者非法人组织为作者，</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且该作品上存在相应权利</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，但有相反证明的除外。</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33591" y="1414296"/>
            <a:ext cx="8328756" cy="1015663"/>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条对著作权的原始归属作了原则性的规定，又在其他条文中明确了某些特殊作品的著作权归属，包括：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2733591" y="891076"/>
            <a:ext cx="534741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二、法律的特别规定 </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2"/>
            </p:custDataLst>
          </p:nvPr>
        </p:nvSpPr>
        <p:spPr>
          <a:xfrm>
            <a:off x="3051645" y="2216205"/>
            <a:ext cx="8522519" cy="3905877"/>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合作作品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（三）汇编作品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（四）视听作品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（五）</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职务作品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（六）委托作品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（七）</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美术作品原件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（八）由他人执笔，本人审阅定稿并以本人名义发表的报告、讲话等作品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（九）当事人合意以特定人物经历为题材完成的自传体作品 </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399"/>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905608" y="919600"/>
            <a:ext cx="8522519" cy="5226046"/>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a:t>
            </a:r>
            <a:r>
              <a:rPr kumimoji="0" lang="zh-CN"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的著作权</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指</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改编、翻译、注释、整理已有作品或者其他材料而产生的新作品，又叫派生作品。构成演绎作品，并不要求被演绎的对象是著作权保护的作品。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演绎作品的著作权，归属演绎人。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如果被演绎的对象享有著作权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演绎人在利用原作品时，必须经过被演绎作品的著作权人的许可</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演绎作品的著作权虽然是完整的，但不是独立的，它在行使自己的著作权时不能侵害原作品的著作权；</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3.</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他人如果使用演绎作品，那么就必须经过原作品作者和演绎作品之演绎人的双重授权。</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内容占位符 3"/>
          <p:cNvPicPr>
            <a:picLocks noGrp="1" noChangeAspect="1"/>
          </p:cNvPicPr>
          <p:nvPr>
            <p:ph idx="1"/>
          </p:nvPr>
        </p:nvPicPr>
        <p:blipFill>
          <a:blip r:embed="rId1"/>
          <a:srcRect/>
          <a:stretch>
            <a:fillRect/>
          </a:stretch>
        </p:blipFill>
        <p:spPr>
          <a:xfrm>
            <a:off x="2155971" y="823084"/>
            <a:ext cx="3967016" cy="5558667"/>
          </a:xfrm>
        </p:spPr>
      </p:pic>
      <p:pic>
        <p:nvPicPr>
          <p:cNvPr id="63491" name="图片 4"/>
          <p:cNvPicPr>
            <a:picLocks noChangeAspect="1"/>
          </p:cNvPicPr>
          <p:nvPr/>
        </p:nvPicPr>
        <p:blipFill>
          <a:blip r:embed="rId2"/>
          <a:stretch>
            <a:fillRect/>
          </a:stretch>
        </p:blipFill>
        <p:spPr>
          <a:xfrm>
            <a:off x="6191074" y="823084"/>
            <a:ext cx="3759487" cy="5508484"/>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705781" y="797687"/>
            <a:ext cx="9227599" cy="5629426"/>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（二）合作作品的著作权</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即</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两人或两人以上合作创作的作品。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认定合作作品，应当考虑下面几个因素：第一，合作作者之间应有共同创作某一作品的意思表示；第二，在创作过程中，合作作者之间始终贯彻合作作者的意图，有意识调整各自的创作风格和习惯，以便使他们的合作成果相互照应、衔接、协调和统一，达到整体的和谐；第三，每个合作作品所完成的文学艺术形式，应当达到著作权法所要求的作品的标准。</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合作作品的整体著作权由合作作者共同享有。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合作作品的著作权由合作作者通过协商一致行使；不能协商一致，又无正当理由的，任何一方不得阻止他方行使除转让、许可他人专有使用、出质以外的其他权利，但是所得收益应当合理分配给所有合作作者。</a:t>
            </a:r>
            <a:r>
              <a:rPr kumimoji="0" lang="en-US"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a:t>
            </a:r>
            <a:r>
              <a:rPr kumimoji="0" lang="zh-CN"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准用民法上的“共同共有”</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lang="en-US" altLang="zh-CN" sz="2000" dirty="0">
                <a:solidFill>
                  <a:prstClr val="black"/>
                </a:solidFill>
                <a:latin typeface="黑体" panose="02010609060101010101" pitchFamily="49" charset="-122"/>
                <a:ea typeface="黑体" panose="02010609060101010101" pitchFamily="49" charset="-122"/>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合作作品可以分割使用的，作者对各自创作的部分可以单独享有著作权，但行使著作权时不得侵犯合作作品整体的著作权。</a:t>
            </a:r>
            <a:r>
              <a:rPr kumimoji="0" lang="en-US"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a:t>
            </a:r>
            <a:r>
              <a:rPr kumimoji="0" lang="zh-CN"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准用民法上的“按份共有”</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内容占位符 2"/>
          <p:cNvSpPr>
            <a:spLocks noGrp="1"/>
          </p:cNvSpPr>
          <p:nvPr>
            <p:ph idx="1"/>
          </p:nvPr>
        </p:nvSpPr>
        <p:spPr>
          <a:xfrm>
            <a:off x="1375794" y="1006679"/>
            <a:ext cx="10159068" cy="5125673"/>
          </a:xfrm>
        </p:spPr>
        <p:txBody>
          <a:bodyPr vert="horz" wrap="square" lIns="91440" tIns="45720" rIns="91440" bIns="45720" rtlCol="0" anchor="t" anchorCtr="0">
            <a:normAutofit fontScale="92500" lnSpcReduction="10000"/>
          </a:bodyPr>
          <a:lstStyle/>
          <a:p>
            <a:pPr algn="just">
              <a:lnSpc>
                <a:spcPct val="140000"/>
              </a:lnSpc>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200" dirty="0">
                <a:solidFill>
                  <a:prstClr val="black"/>
                </a:solidFill>
                <a:latin typeface="黑体" panose="02010609060101010101" pitchFamily="49" charset="-122"/>
                <a:ea typeface="黑体" panose="02010609060101010101" pitchFamily="49" charset="-122"/>
              </a:rPr>
              <a:t>    被告春风文艺出版社于</a:t>
            </a:r>
            <a:r>
              <a:rPr lang="en-US" altLang="zh-CN" sz="2200" dirty="0">
                <a:solidFill>
                  <a:prstClr val="black"/>
                </a:solidFill>
                <a:latin typeface="黑体" panose="02010609060101010101" pitchFamily="49" charset="-122"/>
                <a:ea typeface="黑体" panose="02010609060101010101" pitchFamily="49" charset="-122"/>
              </a:rPr>
              <a:t>2003</a:t>
            </a:r>
            <a:r>
              <a:rPr lang="zh-CN" altLang="en-US" sz="2200" dirty="0">
                <a:solidFill>
                  <a:prstClr val="black"/>
                </a:solidFill>
                <a:latin typeface="黑体" panose="02010609060101010101" pitchFamily="49" charset="-122"/>
                <a:ea typeface="黑体" panose="02010609060101010101" pitchFamily="49" charset="-122"/>
              </a:rPr>
              <a:t>年</a:t>
            </a:r>
            <a:r>
              <a:rPr lang="en-US" altLang="zh-CN" sz="2200" dirty="0">
                <a:solidFill>
                  <a:prstClr val="black"/>
                </a:solidFill>
                <a:latin typeface="黑体" panose="02010609060101010101" pitchFamily="49" charset="-122"/>
                <a:ea typeface="黑体" panose="02010609060101010101" pitchFamily="49" charset="-122"/>
              </a:rPr>
              <a:t>1</a:t>
            </a:r>
            <a:r>
              <a:rPr lang="zh-CN" altLang="en-US" sz="2200" dirty="0">
                <a:solidFill>
                  <a:prstClr val="black"/>
                </a:solidFill>
                <a:latin typeface="黑体" panose="02010609060101010101" pitchFamily="49" charset="-122"/>
                <a:ea typeface="黑体" panose="02010609060101010101" pitchFamily="49" charset="-122"/>
              </a:rPr>
              <a:t>月出版发行了郭敬明撰写的小说</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，该书至今印数已达</a:t>
            </a:r>
            <a:r>
              <a:rPr lang="en-US" altLang="zh-CN" sz="2200" dirty="0">
                <a:solidFill>
                  <a:prstClr val="black"/>
                </a:solidFill>
                <a:latin typeface="黑体" panose="02010609060101010101" pitchFamily="49" charset="-122"/>
                <a:ea typeface="黑体" panose="02010609060101010101" pitchFamily="49" charset="-122"/>
              </a:rPr>
              <a:t>102</a:t>
            </a:r>
            <a:r>
              <a:rPr lang="zh-CN" altLang="en-US" sz="2200" dirty="0">
                <a:solidFill>
                  <a:prstClr val="black"/>
                </a:solidFill>
                <a:latin typeface="黑体" panose="02010609060101010101" pitchFamily="49" charset="-122"/>
                <a:ea typeface="黑体" panose="02010609060101010101" pitchFamily="49" charset="-122"/>
              </a:rPr>
              <a:t>万册，出版社和作者均因此获得了丰厚的市场回报。郭敬明在创作</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的过程中，为帮助读者理解，特别邀请原告为其创作插图。原告通过努力创作了几十幅插图的墨线稿交给郭敬明，由郭敬明、吴亮在此基础上完成了插图的最终创作。在被告春风文艺出版社出版的</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中有</a:t>
            </a:r>
            <a:r>
              <a:rPr lang="en-US" altLang="zh-CN" sz="2200" dirty="0">
                <a:solidFill>
                  <a:prstClr val="black"/>
                </a:solidFill>
                <a:latin typeface="黑体" panose="02010609060101010101" pitchFamily="49" charset="-122"/>
                <a:ea typeface="黑体" panose="02010609060101010101" pitchFamily="49" charset="-122"/>
              </a:rPr>
              <a:t>15</a:t>
            </a:r>
            <a:r>
              <a:rPr lang="zh-CN" altLang="en-US" sz="2200" dirty="0">
                <a:solidFill>
                  <a:prstClr val="black"/>
                </a:solidFill>
                <a:latin typeface="黑体" panose="02010609060101010101" pitchFamily="49" charset="-122"/>
                <a:ea typeface="黑体" panose="02010609060101010101" pitchFamily="49" charset="-122"/>
              </a:rPr>
              <a:t>幅插图，其中</a:t>
            </a:r>
            <a:r>
              <a:rPr lang="en-US" altLang="zh-CN" sz="2200" dirty="0">
                <a:solidFill>
                  <a:prstClr val="black"/>
                </a:solidFill>
                <a:latin typeface="黑体" panose="02010609060101010101" pitchFamily="49" charset="-122"/>
                <a:ea typeface="黑体" panose="02010609060101010101" pitchFamily="49" charset="-122"/>
              </a:rPr>
              <a:t>13</a:t>
            </a:r>
            <a:r>
              <a:rPr lang="zh-CN" altLang="en-US" sz="2200" dirty="0">
                <a:solidFill>
                  <a:prstClr val="black"/>
                </a:solidFill>
                <a:latin typeface="黑体" panose="02010609060101010101" pitchFamily="49" charset="-122"/>
                <a:ea typeface="黑体" panose="02010609060101010101" pitchFamily="49" charset="-122"/>
              </a:rPr>
              <a:t>幅插图分别选用了原告的作品。该书的封面和页角也分别采用了插图作品的局部。原告认为，被告春风文艺出版社未经原告授权擅自使用原告的作品且未支付报酬，侵犯了原告的著作权；被告新华书店擅自销售该书，同样构成侵权。原告据此请求判令被告春风文艺出版社立即停止出版发行并销毁持有的</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图书（</a:t>
            </a:r>
            <a:r>
              <a:rPr lang="en-US" altLang="zh-CN" sz="2200" dirty="0">
                <a:solidFill>
                  <a:prstClr val="black"/>
                </a:solidFill>
                <a:latin typeface="黑体" panose="02010609060101010101" pitchFamily="49" charset="-122"/>
                <a:ea typeface="黑体" panose="02010609060101010101" pitchFamily="49" charset="-122"/>
              </a:rPr>
              <a:t>2003</a:t>
            </a:r>
            <a:r>
              <a:rPr lang="zh-CN" altLang="en-US" sz="2200" dirty="0">
                <a:solidFill>
                  <a:prstClr val="black"/>
                </a:solidFill>
                <a:latin typeface="黑体" panose="02010609060101010101" pitchFamily="49" charset="-122"/>
                <a:ea typeface="黑体" panose="02010609060101010101" pitchFamily="49" charset="-122"/>
              </a:rPr>
              <a:t>年</a:t>
            </a:r>
            <a:r>
              <a:rPr lang="en-US" altLang="zh-CN" sz="2200" dirty="0">
                <a:solidFill>
                  <a:prstClr val="black"/>
                </a:solidFill>
                <a:latin typeface="黑体" panose="02010609060101010101" pitchFamily="49" charset="-122"/>
                <a:ea typeface="黑体" panose="02010609060101010101" pitchFamily="49" charset="-122"/>
              </a:rPr>
              <a:t>1</a:t>
            </a:r>
            <a:r>
              <a:rPr lang="zh-CN" altLang="en-US" sz="2200" dirty="0">
                <a:solidFill>
                  <a:prstClr val="black"/>
                </a:solidFill>
                <a:latin typeface="黑体" panose="02010609060101010101" pitchFamily="49" charset="-122"/>
                <a:ea typeface="黑体" panose="02010609060101010101" pitchFamily="49" charset="-122"/>
              </a:rPr>
              <a:t>月第</a:t>
            </a:r>
            <a:r>
              <a:rPr lang="en-US" altLang="zh-CN" sz="2200" dirty="0">
                <a:solidFill>
                  <a:prstClr val="black"/>
                </a:solidFill>
                <a:latin typeface="黑体" panose="02010609060101010101" pitchFamily="49" charset="-122"/>
                <a:ea typeface="黑体" panose="02010609060101010101" pitchFamily="49" charset="-122"/>
              </a:rPr>
              <a:t>1</a:t>
            </a:r>
            <a:r>
              <a:rPr lang="zh-CN" altLang="en-US" sz="2200" dirty="0">
                <a:solidFill>
                  <a:prstClr val="black"/>
                </a:solidFill>
                <a:latin typeface="黑体" panose="02010609060101010101" pitchFamily="49" charset="-122"/>
                <a:ea typeface="黑体" panose="02010609060101010101" pitchFamily="49" charset="-122"/>
              </a:rPr>
              <a:t>版）；被告新华书店立即停止销售并销毁持有的上述图书；两被告在</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新民晚报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中缝以外的版面上公开向原告赔礼道歉；两被告共同赔偿原告经济损失人民币</a:t>
            </a:r>
            <a:r>
              <a:rPr lang="en-US" altLang="zh-CN" sz="2200" dirty="0">
                <a:solidFill>
                  <a:prstClr val="black"/>
                </a:solidFill>
                <a:latin typeface="黑体" panose="02010609060101010101" pitchFamily="49" charset="-122"/>
                <a:ea typeface="黑体" panose="02010609060101010101" pitchFamily="49" charset="-122"/>
              </a:rPr>
              <a:t>10</a:t>
            </a:r>
            <a:r>
              <a:rPr lang="zh-CN" altLang="en-US" sz="2200" dirty="0">
                <a:solidFill>
                  <a:prstClr val="black"/>
                </a:solidFill>
                <a:latin typeface="黑体" panose="02010609060101010101" pitchFamily="49" charset="-122"/>
                <a:ea typeface="黑体" panose="02010609060101010101" pitchFamily="49" charset="-122"/>
              </a:rPr>
              <a:t>万元；两被告共同赔偿原告支出的合理费用人民币</a:t>
            </a:r>
            <a:r>
              <a:rPr lang="en-US" altLang="zh-CN" sz="2200" dirty="0">
                <a:solidFill>
                  <a:prstClr val="black"/>
                </a:solidFill>
                <a:latin typeface="黑体" panose="02010609060101010101" pitchFamily="49" charset="-122"/>
                <a:ea typeface="黑体" panose="02010609060101010101" pitchFamily="49" charset="-122"/>
              </a:rPr>
              <a:t>4010</a:t>
            </a:r>
            <a:r>
              <a:rPr lang="zh-CN" altLang="en-US" sz="2200" dirty="0">
                <a:solidFill>
                  <a:prstClr val="black"/>
                </a:solidFill>
                <a:latin typeface="黑体" panose="02010609060101010101" pitchFamily="49" charset="-122"/>
                <a:ea typeface="黑体" panose="02010609060101010101" pitchFamily="49" charset="-122"/>
              </a:rPr>
              <a:t>元。</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内容占位符 2"/>
          <p:cNvSpPr>
            <a:spLocks noGrp="1"/>
          </p:cNvSpPr>
          <p:nvPr>
            <p:ph idx="1"/>
          </p:nvPr>
        </p:nvSpPr>
        <p:spPr>
          <a:xfrm>
            <a:off x="1598395" y="935534"/>
            <a:ext cx="10137803" cy="4794147"/>
          </a:xfrm>
        </p:spPr>
        <p:txBody>
          <a:bodyPr vert="horz" wrap="square" lIns="91440" tIns="45720" rIns="91440" bIns="45720" rtlCol="0" anchor="t" anchorCtr="0">
            <a:normAutofit/>
          </a:bodyPr>
          <a:lstStyle/>
          <a:p>
            <a:r>
              <a:rPr lang="zh-CN" altLang="en-US" sz="2200" dirty="0">
                <a:solidFill>
                  <a:prstClr val="black"/>
                </a:solidFill>
                <a:latin typeface="黑体" panose="02010609060101010101" pitchFamily="49" charset="-122"/>
                <a:ea typeface="黑体" panose="02010609060101010101" pitchFamily="49" charset="-122"/>
              </a:rPr>
              <a:t>法院意见：        </a:t>
            </a:r>
            <a:endParaRPr lang="en-US" altLang="zh-CN" sz="2200" dirty="0">
              <a:solidFill>
                <a:prstClr val="black"/>
              </a:solidFill>
              <a:latin typeface="黑体" panose="02010609060101010101" pitchFamily="49" charset="-122"/>
              <a:ea typeface="黑体" panose="02010609060101010101" pitchFamily="49" charset="-122"/>
            </a:endParaRPr>
          </a:p>
          <a:p>
            <a:pPr algn="just"/>
            <a:r>
              <a:rPr lang="zh-CN" altLang="en-US" sz="2200" dirty="0">
                <a:solidFill>
                  <a:prstClr val="black"/>
                </a:solidFill>
                <a:latin typeface="黑体" panose="02010609060101010101" pitchFamily="49" charset="-122"/>
                <a:ea typeface="黑体" panose="02010609060101010101" pitchFamily="49" charset="-122"/>
              </a:rPr>
              <a:t>    本案双方当事人的争议焦点在于，郭敬明对春风文艺出版社的授权是否属于合法授权。从原、被告的诉辩意见分析，双方的主要分歧源自于对系争插图的作品性质的不同认识：原告认为系争插图为合作作品，应当依照合作作品使用的规定先经合作作者协商；两被告则认为系争插图是受委托创作的作品，委托人有权在合理的范围内使用该作品。从本案系争插图的性质分析，一方面，从系争</a:t>
            </a:r>
            <a:r>
              <a:rPr lang="en-US" altLang="zh-CN" sz="2200" dirty="0">
                <a:solidFill>
                  <a:prstClr val="black"/>
                </a:solidFill>
                <a:latin typeface="黑体" panose="02010609060101010101" pitchFamily="49" charset="-122"/>
                <a:ea typeface="黑体" panose="02010609060101010101" pitchFamily="49" charset="-122"/>
              </a:rPr>
              <a:t>13</a:t>
            </a:r>
            <a:r>
              <a:rPr lang="zh-CN" altLang="en-US" sz="2200" dirty="0">
                <a:solidFill>
                  <a:prstClr val="black"/>
                </a:solidFill>
                <a:latin typeface="黑体" panose="02010609060101010101" pitchFamily="49" charset="-122"/>
                <a:ea typeface="黑体" panose="02010609060101010101" pitchFamily="49" charset="-122"/>
              </a:rPr>
              <a:t>幅插图的最终形式看，它们体现了原告、郭敬明和吴亮三人的共同创作行为，是三人不同创作行为的最终统一结果，从这个意义上说，该作品系合作作品。</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内容占位符 2"/>
          <p:cNvSpPr>
            <a:spLocks noGrp="1"/>
          </p:cNvSpPr>
          <p:nvPr>
            <p:ph idx="1"/>
          </p:nvPr>
        </p:nvSpPr>
        <p:spPr>
          <a:xfrm>
            <a:off x="1464170" y="1082179"/>
            <a:ext cx="9869356" cy="4857227"/>
          </a:xfrm>
        </p:spPr>
        <p:txBody>
          <a:bodyPr vert="horz" wrap="square" lIns="91440" tIns="45720" rIns="91440" bIns="45720" rtlCol="0" anchor="t" anchorCtr="0">
            <a:normAutofit/>
          </a:bodyPr>
          <a:lstStyle/>
          <a:p>
            <a:pPr algn="just"/>
            <a:r>
              <a:rPr lang="zh-CN" altLang="en-US" sz="2400" dirty="0"/>
              <a:t>       </a:t>
            </a:r>
            <a:r>
              <a:rPr lang="zh-CN" altLang="en-US" sz="2200" dirty="0">
                <a:solidFill>
                  <a:prstClr val="black"/>
                </a:solidFill>
                <a:latin typeface="黑体" panose="02010609060101010101" pitchFamily="49" charset="-122"/>
                <a:ea typeface="黑体" panose="02010609060101010101" pitchFamily="49" charset="-122"/>
              </a:rPr>
              <a:t>而另一方面，尽管郭敬明并未与原告签订过任何合同，但是从这些插图的创作过程分析，能够看出原告的创作行为是接受郭敬明的委托而完成的，其创作的墨线稿具有受委托创作的作品性质。首先，原告开始进行系争插图创作并非起意于自己的创作意图，而是经他人介绍结识郭敬明后应邀为其小说</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创作插图的墨线稿；其次，对原告创作的墨线稿，郭敬明在画风等方面是提出要求的，即原告并非完全按照自己的意志进行创作活动，其创作思维是要受到郭敬明的思想和要求所约束的；再次，郭敬明在邀请原告创作时与其商讨了作品报酬，在小说出版后亦向其支付了一定的报酬；最后，原告创作的墨线稿只有被郭敬明所接受，才能作为郭敬明、吴亮进一步创作的基础，最终形成符合要求的插图。因此，原告系接受郭敬明的委托参与了系争插图的创作，绘制了墨线稿。</a:t>
            </a:r>
            <a:endParaRPr lang="zh-CN" altLang="en-US" sz="2200" dirty="0">
              <a:solidFill>
                <a:prstClr val="black"/>
              </a:solidFill>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内容占位符 2"/>
          <p:cNvSpPr>
            <a:spLocks noGrp="1"/>
          </p:cNvSpPr>
          <p:nvPr>
            <p:ph idx="1"/>
          </p:nvPr>
        </p:nvSpPr>
        <p:spPr>
          <a:xfrm>
            <a:off x="1606784" y="1405318"/>
            <a:ext cx="8856663" cy="4601200"/>
          </a:xfrm>
        </p:spPr>
        <p:txBody>
          <a:bodyPr vert="horz" wrap="square" lIns="91440" tIns="45720" rIns="91440" bIns="45720" rtlCol="0" anchor="t" anchorCtr="0">
            <a:normAutofit/>
          </a:bodyPr>
          <a:lstStyle/>
          <a:p>
            <a:pPr algn="just"/>
            <a:r>
              <a:rPr lang="zh-CN" altLang="en-US" dirty="0"/>
              <a:t>     </a:t>
            </a:r>
            <a:r>
              <a:rPr lang="zh-CN" altLang="en-US" sz="2200" dirty="0">
                <a:solidFill>
                  <a:prstClr val="black"/>
                </a:solidFill>
                <a:latin typeface="黑体" panose="02010609060101010101" pitchFamily="49" charset="-122"/>
                <a:ea typeface="黑体" panose="02010609060101010101" pitchFamily="49" charset="-122"/>
              </a:rPr>
              <a:t>综上所述，原告虽然是系争插图的合作作者之一，但其系接受另一合作作者郭敬明的委托而参与创作，故郭敬明作为委托人无须同原告协商即可按照委托创作的特定目的，将系争插图作为</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中的插图交付出版社，并授权该出版社以图书形式出版发行。被告春风文艺出版社在其出版的图书</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中使用原告参与创作的插图系经合法授权，原告认为其侵犯原告著作权的诉讼请求缺乏事实和法律依据，不能予以支持。原告对被告新华书店的诉讼请求同样缺乏依据，亦不能支持。</a:t>
            </a:r>
            <a:endParaRPr lang="zh-CN" altLang="en-US" sz="22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846885" y="1075882"/>
            <a:ext cx="9086496" cy="4940007"/>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（三）汇编作品的著作权</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汇编</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：汇编作品是对若干作品、作品的片段、不构成作品的数据或者其他材料，在内容方面进行独创性的选择或者编排而产生的新作品。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汇编作品分为集合作品和事实作品。</a:t>
            </a:r>
            <a:r>
              <a:rPr lang="en-US" altLang="zh-CN" sz="2000" dirty="0">
                <a:solidFill>
                  <a:prstClr val="black"/>
                </a:solidFill>
                <a:latin typeface="黑体" panose="02010609060101010101" pitchFamily="49" charset="-122"/>
                <a:ea typeface="黑体" panose="02010609060101010101" pitchFamily="49" charset="-122"/>
              </a:rPr>
              <a:t> </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集合作品：汇编若干作品、作品片段的作品，如报纸、期刊、百科全书、论文集等； </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事实作品：又称数据汇编，是将不受著作权法保护的数据或者事实汇集在一起而形成的作品，如数据库作品。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汇编作品的整体著作权归属汇编人。如果自然人的汇编行为构成了职务行为以致形成了职务作品，其著作权归属就按照职务作品著作权归属的规定处理。 </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内容占位符 2"/>
          <p:cNvSpPr>
            <a:spLocks noGrp="1"/>
          </p:cNvSpPr>
          <p:nvPr>
            <p:ph idx="1"/>
          </p:nvPr>
        </p:nvSpPr>
        <p:spPr>
          <a:xfrm>
            <a:off x="1631949" y="897622"/>
            <a:ext cx="9944857" cy="5301842"/>
          </a:xfrm>
        </p:spPr>
        <p:txBody>
          <a:bodyPr vert="horz" wrap="square" lIns="91440" tIns="45720" rIns="91440" bIns="45720" rtlCol="0" anchor="t" anchorCtr="0">
            <a:normAutofit/>
          </a:bodyPr>
          <a:lstStyle/>
          <a:p>
            <a:pPr algn="just">
              <a:lnSpc>
                <a:spcPct val="14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 </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4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原告杨振中诉称，其作为主编于</a:t>
            </a:r>
            <a:r>
              <a:rPr lang="en-US" altLang="zh-CN" sz="2000" dirty="0">
                <a:solidFill>
                  <a:prstClr val="black"/>
                </a:solidFill>
                <a:latin typeface="黑体" panose="02010609060101010101" pitchFamily="49" charset="-122"/>
                <a:ea typeface="黑体" panose="02010609060101010101" pitchFamily="49" charset="-122"/>
              </a:rPr>
              <a:t>2007</a:t>
            </a:r>
            <a:r>
              <a:rPr lang="zh-CN" altLang="en-US" sz="2000" dirty="0">
                <a:solidFill>
                  <a:prstClr val="black"/>
                </a:solidFill>
                <a:latin typeface="黑体" panose="02010609060101010101" pitchFamily="49" charset="-122"/>
                <a:ea typeface="黑体" panose="02010609060101010101" pitchFamily="49" charset="-122"/>
              </a:rPr>
              <a:t>年出版发行的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镇原西杨家族史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，由于时间仓促，征集的资料不够全面，存在不少差错，随后进行了增添、补充、修订，</a:t>
            </a:r>
            <a:r>
              <a:rPr lang="en-US" altLang="zh-CN" sz="2000" dirty="0">
                <a:solidFill>
                  <a:prstClr val="black"/>
                </a:solidFill>
                <a:latin typeface="黑体" panose="02010609060101010101" pitchFamily="49" charset="-122"/>
                <a:ea typeface="黑体" panose="02010609060101010101" pitchFamily="49" charset="-122"/>
              </a:rPr>
              <a:t>2010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月经庆阳市文化局批准再次出版发行。作为西杨家族有史以来的第一部家族史书，出版后得到了族众的一致好评。但是被告杨德栋为了争名夺利骗取钱财，采取改头换面，剽窃篡改等手法，未经著作权人许可，私自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更名为</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西杨族谱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出版发行，严重破坏了其家族史的声誉，造成了难以挽回的损失和影响，为了保护合法的著作出版权，现起诉法院，请求判令被告：</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．立即停止盗版书的销售，没收销毁盗版本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西杨族谱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．没收被告违法所得，并向原告赔礼道歉；</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．被告赔偿原告经济损失费</a:t>
            </a:r>
            <a:r>
              <a:rPr lang="en-US" altLang="zh-CN" sz="2000" dirty="0">
                <a:solidFill>
                  <a:prstClr val="black"/>
                </a:solidFill>
                <a:latin typeface="黑体" panose="02010609060101010101" pitchFamily="49" charset="-122"/>
                <a:ea typeface="黑体" panose="02010609060101010101" pitchFamily="49" charset="-122"/>
              </a:rPr>
              <a:t>15</a:t>
            </a:r>
            <a:r>
              <a:rPr lang="zh-CN" altLang="en-US" sz="2000" dirty="0">
                <a:solidFill>
                  <a:prstClr val="black"/>
                </a:solidFill>
                <a:latin typeface="黑体" panose="02010609060101010101" pitchFamily="49" charset="-122"/>
                <a:ea typeface="黑体" panose="02010609060101010101" pitchFamily="49" charset="-122"/>
              </a:rPr>
              <a:t>万元和精神损失费</a:t>
            </a:r>
            <a:r>
              <a:rPr lang="en-US" altLang="zh-CN" sz="2000" dirty="0">
                <a:solidFill>
                  <a:prstClr val="black"/>
                </a:solidFill>
                <a:latin typeface="黑体" panose="02010609060101010101" pitchFamily="49" charset="-122"/>
                <a:ea typeface="黑体" panose="02010609060101010101" pitchFamily="49" charset="-122"/>
              </a:rPr>
              <a:t>30</a:t>
            </a:r>
            <a:r>
              <a:rPr lang="zh-CN" altLang="en-US" sz="2000" dirty="0">
                <a:solidFill>
                  <a:prstClr val="black"/>
                </a:solidFill>
                <a:latin typeface="黑体" panose="02010609060101010101" pitchFamily="49" charset="-122"/>
                <a:ea typeface="黑体" panose="02010609060101010101" pitchFamily="49" charset="-122"/>
              </a:rPr>
              <a:t>万元；</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．本案诉讼费用由被告承担。</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内容占位符 2"/>
          <p:cNvSpPr>
            <a:spLocks noGrp="1"/>
          </p:cNvSpPr>
          <p:nvPr>
            <p:ph idx="1"/>
          </p:nvPr>
        </p:nvSpPr>
        <p:spPr>
          <a:xfrm>
            <a:off x="1465277" y="922788"/>
            <a:ext cx="10279310" cy="5519957"/>
          </a:xfrm>
        </p:spPr>
        <p:txBody>
          <a:bodyPr vert="horz" wrap="square" lIns="91440" tIns="45720" rIns="91440" bIns="45720" rtlCol="0" anchor="t" anchorCtr="0">
            <a:normAutofit lnSpcReduction="10000"/>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翔实记述了西杨家族繁衍生息、创业足迹，家族中待人接物、家教交际婚丧寿庆等俗规，族中先烈的壮烈事迹以及族中知名人士作品和功绩。作品内容来源于历史资料、个人收藏、族人收集、发表文章以及编者的再创作，作品从形式上属于对已有作品、历史资料和现有资料的编辑、整理，该作品属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第十四条规定的汇编作品。汇编作品受著作权法保护的根本原因不在于汇编材料本身是否受著作权法保护，而在于汇编人对汇编材料内容的选择或编排付出了创造性劳动。本案诉争的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被告杨德栋庭审中陈述，编委会成员参与收集资料交由担任主编的原告整理编写。从该书的体例和内容看，原告并不是对相关资料的简单堆积或者机械记录而是融入了自己的创造性劳动，是其智力劳动成果的结晶，是属于我国著作权法保护的作品。被告杨德栋认为，</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是西杨族众共同参与采集的族人原有历史资料，不是原告自己思想创作的结果，因而不具有独创性，该著作权应归家族人共享，其作为编委会成员不构成侵权的辩解理由不能成立，依法不予支持。</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508308" y="1154470"/>
            <a:ext cx="9149746" cy="4903330"/>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（四）视听作品的著作权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lang="en-US" altLang="zh-CN" sz="2400" b="1" dirty="0">
                <a:solidFill>
                  <a:prstClr val="black"/>
                </a:solidFill>
                <a:latin typeface="黑体" panose="02010609060101010101" pitchFamily="49" charset="-122"/>
                <a:ea typeface="黑体" panose="02010609060101010101" pitchFamily="49" charset="-122"/>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视听</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：电影作品和以类似摄制电影的方法创作的作品、电视剧等，统称视听作品。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我国著作权法规定，视听作品的作者包括导演、编剧、作词、作曲、摄影等人。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而就视听作品的著作权归属而言，国外存在下列几种立法例：</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rPr>
              <a:t>    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著作权一律归属制片人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 </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rPr>
              <a:t>    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参加创作的每一个自然人享有作品的原始著作权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，后续可通过合同转让；</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3.</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当作汇编作品来处理</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lang="en-US" altLang="zh-CN" sz="2000" dirty="0">
                <a:solidFill>
                  <a:prstClr val="black"/>
                </a:solidFill>
                <a:latin typeface="黑体" panose="02010609060101010101" pitchFamily="49" charset="-122"/>
                <a:ea typeface="黑体" panose="02010609060101010101" pitchFamily="49" charset="-122"/>
              </a:rPr>
              <a:t>    4.</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著作权归其创作者如导演、编剧等作者所有，制片者为邻接权人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，作者们的权利被视为自始已交给制片者行使。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endPar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17740" y="1560606"/>
            <a:ext cx="9597005" cy="4018072"/>
          </a:xfrm>
        </p:spPr>
        <p:txBody>
          <a:bodyPr/>
          <a:lstStyle/>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按照我国现行著作权法，视听作品中的电影作品、电视剧作品的著作权由制片者享有，但编剧、导演、摄影、作词、作曲等作者享有署名权，并有权按照与制片者签订的合同获得报酬；</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其他视听作品的著作权归属由当事人约定；没有约定或者约定不明确的，由制作者享有，但作者享有署名权和获得报酬的权利。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视听作品中的剧本、音乐等可以单独使用的作品的作者有权单独行使其著作权。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内容占位符 3"/>
          <p:cNvPicPr>
            <a:picLocks noGrp="1" noChangeAspect="1"/>
          </p:cNvPicPr>
          <p:nvPr>
            <p:ph idx="1"/>
          </p:nvPr>
        </p:nvPicPr>
        <p:blipFill>
          <a:blip r:embed="rId1"/>
          <a:srcRect/>
          <a:stretch>
            <a:fillRect/>
          </a:stretch>
        </p:blipFill>
        <p:spPr>
          <a:xfrm>
            <a:off x="3892491" y="856061"/>
            <a:ext cx="5188257" cy="5678963"/>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634143" y="794332"/>
            <a:ext cx="9299238" cy="5801781"/>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（五）职务作品的著作权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lang="en-US" altLang="zh-CN" sz="2400" b="1" dirty="0">
                <a:solidFill>
                  <a:prstClr val="black"/>
                </a:solidFill>
                <a:latin typeface="黑体" panose="02010609060101010101" pitchFamily="49" charset="-122"/>
                <a:ea typeface="黑体" panose="02010609060101010101" pitchFamily="49" charset="-122"/>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职务</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：是指自然人为完成法人或者非法人组织工作任务所创作的作品。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lang="en-US" altLang="zh-CN" sz="2000" dirty="0">
                <a:solidFill>
                  <a:prstClr val="black"/>
                </a:solidFill>
                <a:latin typeface="黑体" panose="02010609060101010101" pitchFamily="49" charset="-122"/>
                <a:ea typeface="黑体" panose="02010609060101010101" pitchFamily="49" charset="-122"/>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构成职务作品需要具备以下条件：</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lang="en-US" altLang="zh-CN" sz="2000" noProof="0" dirty="0">
                <a:solidFill>
                  <a:prstClr val="black"/>
                </a:solidFill>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作者和所在单位之间具有劳动法律关系</a:t>
            </a:r>
            <a:r>
              <a:rPr kumimoji="0" lang="zh-CN" altLang="en-US"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（广义）</a:t>
            </a:r>
            <a:endParaRPr lang="en-US" altLang="zh-CN" sz="2000" dirty="0">
              <a:solidFill>
                <a:srgbClr val="7030A0"/>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srgbClr val="7030A0"/>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创作的目的是完成单位的工作任务 </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对作品的使用应当属于作者所在单位工作任务或者业务范围之内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我国著作权法规定，职务作品的著作权归属分两种情况：</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著作权属于事实作者，即自然人享有，单位在其业务范围内享有优先使用权。作品完成两年内，未经单位同意，作者不得许可第三人以与单位使用的相同方式使用该作品。</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职务作品的作者仅享有署名权，其他权利由单位享有，单位可以给予作者奖励。</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1" indent="0" algn="just" defTabSz="914400" rtl="0" eaLnBrk="1" fontAlgn="auto" latinLnBrk="0" hangingPunct="0">
              <a:lnSpc>
                <a:spcPct val="140000"/>
              </a:lnSpc>
              <a:spcBef>
                <a:spcPts val="0"/>
              </a:spcBef>
              <a:spcAft>
                <a:spcPts val="0"/>
              </a:spcAft>
              <a:buClrTx/>
              <a:buSzTx/>
              <a:buFontTx/>
              <a:buNone/>
              <a:defRPr/>
            </a:pP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现行著作权法并不排斥当事人约定职务作品著作权的归属。</a:t>
            </a:r>
            <a:endPar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85518" y="1264767"/>
            <a:ext cx="8900721" cy="4328465"/>
          </a:xfrm>
        </p:spPr>
        <p:txBody>
          <a:bodyPr>
            <a:normAutofit/>
          </a:bodyPr>
          <a:lstStyle/>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有下列情形之一的职务作品，作者享有署名权，著作权的其他权利由法人或者非法人组织享有，法人或者非法人组织可以给予作者奖励：</a:t>
            </a:r>
            <a:endParaRPr lang="zh-CN" altLang="en-US" sz="2000" dirty="0">
              <a:solidFill>
                <a:prstClr val="black"/>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（一）主要是利用法人或者非法人组织的物质技术条件创作，并由法人或者非法人组织承担责任的工程设计图、产品设计图、地图、示意图、计算机软件等职务作品；</a:t>
            </a:r>
            <a:endParaRPr lang="zh-CN" altLang="en-US" sz="2000" dirty="0">
              <a:solidFill>
                <a:prstClr val="black"/>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（二）报社、期刊社、通讯社、广播电台、电视台的工作人员创作的职务作品；</a:t>
            </a:r>
            <a:endParaRPr lang="zh-CN" altLang="en-US" sz="2000" dirty="0">
              <a:solidFill>
                <a:prstClr val="black"/>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（三）法律、行政法规规定或者合同约定著作权由法人或者非法人组织享有的职务作品。</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p:cNvSpPr>
            <a:spLocks noGrp="1"/>
          </p:cNvSpPr>
          <p:nvPr>
            <p:ph idx="1"/>
          </p:nvPr>
        </p:nvSpPr>
        <p:spPr>
          <a:xfrm>
            <a:off x="1498832" y="981512"/>
            <a:ext cx="10195421" cy="5452844"/>
          </a:xfrm>
        </p:spPr>
        <p:txBody>
          <a:bodyPr vert="horz" wrap="square" lIns="91440" tIns="45720" rIns="91440" bIns="45720" rtlCol="0" anchor="t" anchorCtr="0">
            <a:normAutofit fontScale="92500" lnSpcReduction="20000"/>
          </a:bodyPr>
          <a:lstStyle/>
          <a:p>
            <a:pPr algn="just" hangingPunct="0">
              <a:lnSpc>
                <a:spcPct val="14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    </a:t>
            </a:r>
            <a:endParaRPr lang="en-US" altLang="zh-CN" sz="2000" dirty="0">
              <a:solidFill>
                <a:srgbClr val="FF0000"/>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早在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摄制组成立之前的</a:t>
            </a:r>
            <a:r>
              <a:rPr lang="en-US" altLang="zh-CN" sz="2000" dirty="0">
                <a:solidFill>
                  <a:prstClr val="black"/>
                </a:solidFill>
                <a:latin typeface="黑体" panose="02010609060101010101" pitchFamily="49" charset="-122"/>
                <a:ea typeface="黑体" panose="02010609060101010101" pitchFamily="49" charset="-122"/>
              </a:rPr>
              <a:t>1984</a:t>
            </a:r>
            <a:r>
              <a:rPr lang="zh-CN" altLang="en-US" sz="2000" dirty="0">
                <a:solidFill>
                  <a:prstClr val="black"/>
                </a:solidFill>
                <a:latin typeface="黑体" panose="02010609060101010101" pitchFamily="49" charset="-122"/>
                <a:ea typeface="黑体" panose="02010609060101010101" pitchFamily="49" charset="-122"/>
              </a:rPr>
              <a:t>年，原告胡进庆即开始创作“葫芦娃”造型美术作品并酝酿美影厂的第一部系列剪纸动画片。与现代动画电影不同，当时的剪纸动画片需要导演用墨笔画出融剧情、文字、角色造型、拍摄方式于一体的分镜头台本。</a:t>
            </a:r>
            <a:r>
              <a:rPr lang="en-US" altLang="zh-CN" sz="2000" dirty="0">
                <a:solidFill>
                  <a:prstClr val="black"/>
                </a:solidFill>
                <a:latin typeface="黑体" panose="02010609060101010101" pitchFamily="49" charset="-122"/>
                <a:ea typeface="黑体" panose="02010609060101010101" pitchFamily="49" charset="-122"/>
              </a:rPr>
              <a:t>1984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月和</a:t>
            </a:r>
            <a:r>
              <a:rPr lang="en-US" altLang="zh-CN" sz="2000" dirty="0">
                <a:solidFill>
                  <a:prstClr val="black"/>
                </a:solidFill>
                <a:latin typeface="黑体" panose="02010609060101010101" pitchFamily="49" charset="-122"/>
                <a:ea typeface="黑体" panose="02010609060101010101" pitchFamily="49" charset="-122"/>
              </a:rPr>
              <a:t>1984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月原告胡进庆分别绘制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三集和第一、二集的分镜头台本，并勾勒出包含“葫芦娃”发型、脸型、体型、服装、颈饰等特征的基本美术造型，确立用七色区分七兄弟的原则。原告吴云初强化其葫芦冠饰，将胡进庆创作的“葫芦娃”暗含葫芦形的菱形头饰、右边一片叶子改为头戴葫芦冠，左右各点缀一片叶子，并勾画出“葫芦娃”美术造型的正面完善稿、侧面稿和彩色稿，该美术造型经全厂征集评选于</a:t>
            </a:r>
            <a:r>
              <a:rPr lang="en-US" altLang="zh-CN" sz="2000" dirty="0">
                <a:solidFill>
                  <a:prstClr val="black"/>
                </a:solidFill>
                <a:latin typeface="黑体" panose="02010609060101010101" pitchFamily="49" charset="-122"/>
                <a:ea typeface="黑体" panose="02010609060101010101" pitchFamily="49" charset="-122"/>
              </a:rPr>
              <a:t>1985</a:t>
            </a:r>
            <a:r>
              <a:rPr lang="zh-CN" altLang="en-US" sz="2000" dirty="0">
                <a:solidFill>
                  <a:prstClr val="black"/>
                </a:solidFill>
                <a:latin typeface="黑体" panose="02010609060101010101" pitchFamily="49" charset="-122"/>
                <a:ea typeface="黑体" panose="02010609060101010101" pitchFamily="49" charset="-122"/>
              </a:rPr>
              <a:t>年年底被被告全部采用，并运用于影片之中，故两原告成为“葫芦娃”角色造型形象的原创作者。</a:t>
            </a:r>
            <a:r>
              <a:rPr lang="en-US" altLang="zh-CN" sz="2000" dirty="0">
                <a:solidFill>
                  <a:prstClr val="black"/>
                </a:solidFill>
                <a:latin typeface="黑体" panose="02010609060101010101" pitchFamily="49" charset="-122"/>
                <a:ea typeface="黑体" panose="02010609060101010101" pitchFamily="49" charset="-122"/>
              </a:rPr>
              <a:t>1986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月至</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月，原告胡进庆分别绘制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第四集至第十三集分镜头台本，交由两个摄制组分别拍摄。</a:t>
            </a:r>
            <a:endParaRPr lang="en-US" altLang="zh-CN" sz="2000" dirty="0">
              <a:solidFill>
                <a:prstClr val="black"/>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rPr>
              <a:t>    1988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月至</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月原告胡进庆绘制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续集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葫芦小金刚</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六集分镜头台本。“金刚葫芦娃”的造型与“葫芦娃”基本一致，仅改为身穿白衣、颈部佩戴金光闪闪的葫芦挂件。在上述两部影片的每集片尾均标明“造型设计：进庆、吴云初”，即表明被告承认两原告系“葫芦娃”角色造型的创作人员。</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内容占位符 2"/>
          <p:cNvSpPr>
            <a:spLocks noGrp="1"/>
          </p:cNvSpPr>
          <p:nvPr>
            <p:ph idx="1"/>
          </p:nvPr>
        </p:nvSpPr>
        <p:spPr>
          <a:xfrm>
            <a:off x="1532389" y="988344"/>
            <a:ext cx="10228976" cy="5454401"/>
          </a:xfrm>
        </p:spPr>
        <p:txBody>
          <a:bodyPr vert="horz" wrap="square" lIns="91440" tIns="45720" rIns="91440" bIns="45720" rtlCol="0" anchor="t" anchorCtr="0">
            <a:normAutofit/>
          </a:bodyPr>
          <a:lstStyle/>
          <a:p>
            <a:pPr algn="just">
              <a:lnSpc>
                <a:spcPct val="140000"/>
              </a:lnSpc>
            </a:pPr>
            <a:r>
              <a:rPr lang="en-US" altLang="zh-CN" sz="2400" dirty="0"/>
              <a:t>     </a:t>
            </a:r>
            <a:r>
              <a:rPr lang="zh-CN" altLang="en-US" sz="2000" dirty="0">
                <a:solidFill>
                  <a:prstClr val="black"/>
                </a:solidFill>
                <a:latin typeface="黑体" panose="02010609060101010101" pitchFamily="49" charset="-122"/>
                <a:ea typeface="黑体" panose="02010609060101010101" pitchFamily="49" charset="-122"/>
              </a:rPr>
              <a:t>两原告从未利用被告的物质技术条件创作涉案影片的分镜头台本，原、被告双方就角色造型美术作品的著作权也无任何约定。被告所谓的组织影片主创人员深入生活与“葫芦娃”角色造型美术作品的创作无关。涉案影片的酬金和获奖奖励分配已收到，但其性质是劳务费，与涉案美术作品的著作权无关。虽然“葫芦娃”角色造型美术作品的最终定稿系被告决定，但其创作却是两原告主动而为，应属于职务作品，而非法人作品。</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虽然“葫芦娃”角色造型美术作品诞生于著作权法施行之日前，但由于本案涉及的作品仍在保护期内，故著作权法可回溯适用本案争议。在美术电影中，人物角色表演的载体是由人创作的美术作品所虚拟的形象造型，其角色造型美术作品先于电影而存在，根据著作权法的规定，可以独立于影片而由作者即两原告享有著作权，而且映射在影片中的“葫芦娃”形象的著作权也应归两原告所有，故请求法院确认</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及其续集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葫芦小金刚</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系列剪纸动画电影中“葫芦娃”（即葫芦兄弟和金刚葫芦娃）角色形象造型原创美术作品的著作权归原告胡进庆、吴云初所有。</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内容占位符 2"/>
          <p:cNvSpPr>
            <a:spLocks noGrp="1"/>
          </p:cNvSpPr>
          <p:nvPr>
            <p:ph idx="1"/>
          </p:nvPr>
        </p:nvSpPr>
        <p:spPr>
          <a:xfrm>
            <a:off x="1524000" y="1166070"/>
            <a:ext cx="9036050" cy="4630723"/>
          </a:xfrm>
        </p:spPr>
        <p:txBody>
          <a:bodyPr vert="horz" wrap="square" lIns="91440" tIns="45720" rIns="91440" bIns="45720" rtlCol="0" anchor="t" anchorCtr="0">
            <a:normAutofit/>
          </a:bodyPr>
          <a:lstStyle/>
          <a:p>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首先，本案中，双方当事人的确没有就系争作品的著作权归属签订书面合同，但这是特定历史条件下的行为。正如原审判决所言，难以要求本案当事人在作品创作当时，就预先按照著作权法的规定，对职务作品著作权的归属作出明确约定。同时，因为当时的法律法规对此问题也无规范，故应深入探究当事人行为时所采取的具体形式，及其真实意思表示，在此基础上才能正确判断系争职务作品著作权的归属。</a:t>
            </a:r>
            <a:endParaRPr lang="zh-CN" altLang="en-US"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内容占位符 2"/>
          <p:cNvSpPr>
            <a:spLocks noGrp="1"/>
          </p:cNvSpPr>
          <p:nvPr>
            <p:ph idx="1"/>
          </p:nvPr>
        </p:nvSpPr>
        <p:spPr>
          <a:xfrm>
            <a:off x="1482055" y="1057013"/>
            <a:ext cx="9977306" cy="4941115"/>
          </a:xfrm>
        </p:spPr>
        <p:txBody>
          <a:bodyPr vert="horz" wrap="square" lIns="91440" tIns="45720" rIns="91440" bIns="45720" rtlCol="0" anchor="t" anchorCtr="0">
            <a:normAutofit/>
          </a:bodyPr>
          <a:lstStyle/>
          <a:p>
            <a:pPr algn="just"/>
            <a:r>
              <a:rPr lang="zh-CN" altLang="en-US" sz="24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其次，就当时的法律环境来看，我国尚未建立著作权法律制度，社会公众也缺乏著作权保护的法律意识，双方当事人对此也予认可。因此，才有证人所述的，谈论权利问题是“很不光彩的事情”的情况发生。这说明，针对动画电影的整个创作而言，完成工作任务所创作的成果归属于单位，是符合当时人们的普遍认知的。另外，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动画片拍摄过程中，时任美影厂创作办公室主任的蒋友毅曾明确要求创作人员不得对外投稿，而作为创作人员的本案上诉人并未对此提出异议。现有证据也不能证明上诉人是在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动画片拍摄期间即向</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动画大王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投稿的。也就是说，上诉人以实际行为遵守了被上诉人的规定。这一事实表明，双方当事人均认可被上诉人可对包括上诉人在内的创作人员提出上述要求，即被上诉人有权对动画电影的角色形象造型进行支配。因此，从诚信的角度出发，上诉人不得在事后作出相反的意思表示，主张系争角色造型美术作品的著作权。</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内容占位符 2"/>
          <p:cNvSpPr>
            <a:spLocks noGrp="1"/>
          </p:cNvSpPr>
          <p:nvPr>
            <p:ph idx="1"/>
          </p:nvPr>
        </p:nvSpPr>
        <p:spPr>
          <a:xfrm>
            <a:off x="1498833" y="1023457"/>
            <a:ext cx="9599802" cy="4932728"/>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再次，从被上诉人的行为来看，被上诉人在动画电影拍摄完成后，对上诉人将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连环画对外投稿并出版的行为未加干涉，并不表明其放弃了权利，而只是放弃行使权利，即放弃利用作品所带来的经济利益。因为在此过程中，被上诉人的著作权并未受到质疑，也未产生如本案这样的权属纠纷，故其行为不能看作是对权属问题的表态。同理，被上诉人其后在相关侵权诉讼中未以原告的身份主张权利，也仅能作如上理解，而非如上诉人所言是不具备权利人的资格。</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最后，本案中，系争“葫芦娃”角色造型美术作品确由胡进庆、吴云初创作，体现的是二人的个人意志，故对上诉人作为作者的人格应予尊重。具体而言，对于系争作品这样的“特殊职务作品”，应由上诉人享有署名权，著作权的其他权利由被上诉人享有。</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834826" y="1072045"/>
            <a:ext cx="8907118" cy="4832092"/>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（六）委托作品的著作权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委托</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：是指受托人根据委托人的委托而创作的作品。（反映的是承揽合同的性质，双方是一种承揽合同关系。）</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著作权法规定，受委托创作的作品，著作权的归属由委托人和受托人通过合同约定。合同没有明确约定或者没有订立合同的，著作权属于受托人。确定委托作品著作权归属的关键在于双方签订的合同，只有在合同中明确约定该作品的著作权由委托人享有的，委托人方享有著作权；如果双方没有订立合同，或虽订立了合同，但合同中没有明确约定著作权归委托人所有的，则著作权归受托人即作者所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内容占位符 2"/>
          <p:cNvSpPr>
            <a:spLocks noGrp="1"/>
          </p:cNvSpPr>
          <p:nvPr>
            <p:ph idx="1"/>
          </p:nvPr>
        </p:nvSpPr>
        <p:spPr>
          <a:xfrm>
            <a:off x="1523999" y="914400"/>
            <a:ext cx="10237365" cy="5436066"/>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被上诉人灵塔办组织修建的第十世班禅灵塔内，需铸一尊班禅大师的银头像。</a:t>
            </a:r>
            <a:r>
              <a:rPr lang="en-US" altLang="zh-CN" sz="2000" dirty="0">
                <a:solidFill>
                  <a:prstClr val="black"/>
                </a:solidFill>
                <a:latin typeface="黑体" panose="02010609060101010101" pitchFamily="49" charset="-122"/>
                <a:ea typeface="黑体" panose="02010609060101010101" pitchFamily="49" charset="-122"/>
              </a:rPr>
              <a:t>1992</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上诉人杨松云从灵塔办驾驶员处得知该信息后，来到灵塔办要求承担此项任务。因杨松云从未见过班禅大师生前容貌，故双方口头约定，先让杨松云依照班禅大师的照片试塑大师的泥头像。在杨松云试塑过程中，灵塔办给其提供了班禅大师的照片５张和物质上的帮助，并依班禅大师的五官特征先后多次提出修改意见。双方在当初的口头约定中，未提到塑像作品的著作权归属及费用支付问题。杨松云试塑大师头像成功后，灵塔办准备与杨松云协商签订铸造银头像的合同时，杨松云提出要支付</a:t>
            </a:r>
            <a:r>
              <a:rPr lang="en-US" altLang="zh-CN" sz="2000" dirty="0">
                <a:solidFill>
                  <a:prstClr val="black"/>
                </a:solidFill>
                <a:latin typeface="黑体" panose="02010609060101010101" pitchFamily="49" charset="-122"/>
                <a:ea typeface="黑体" panose="02010609060101010101" pitchFamily="49" charset="-122"/>
              </a:rPr>
              <a:t>26</a:t>
            </a:r>
            <a:r>
              <a:rPr lang="zh-CN" altLang="en-US" sz="2000" dirty="0">
                <a:solidFill>
                  <a:prstClr val="black"/>
                </a:solidFill>
                <a:latin typeface="黑体" panose="02010609060101010101" pitchFamily="49" charset="-122"/>
                <a:ea typeface="黑体" panose="02010609060101010101" pitchFamily="49" charset="-122"/>
              </a:rPr>
              <a:t>万元的使用费，因其要价过高未能达成协议。后经双方多次协商，于</a:t>
            </a:r>
            <a:r>
              <a:rPr lang="en-US" altLang="zh-CN" sz="2000" dirty="0">
                <a:solidFill>
                  <a:prstClr val="black"/>
                </a:solidFill>
                <a:latin typeface="黑体" panose="02010609060101010101" pitchFamily="49" charset="-122"/>
                <a:ea typeface="黑体" panose="02010609060101010101" pitchFamily="49" charset="-122"/>
              </a:rPr>
              <a:t>1993</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15</a:t>
            </a:r>
            <a:r>
              <a:rPr lang="zh-CN" altLang="en-US" sz="2000" dirty="0">
                <a:solidFill>
                  <a:prstClr val="black"/>
                </a:solidFill>
                <a:latin typeface="黑体" panose="02010609060101010101" pitchFamily="49" charset="-122"/>
                <a:ea typeface="黑体" panose="02010609060101010101" pitchFamily="49" charset="-122"/>
              </a:rPr>
              <a:t>日签订了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研制班禅大师塑像合同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。合同约定：（</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）杨松云在已塑出的大师头像的基础上，按从头顶到腮骨高</a:t>
            </a:r>
            <a:r>
              <a:rPr lang="en-US" altLang="zh-CN" sz="2000" dirty="0">
                <a:solidFill>
                  <a:prstClr val="black"/>
                </a:solidFill>
                <a:latin typeface="黑体" panose="02010609060101010101" pitchFamily="49" charset="-122"/>
                <a:ea typeface="黑体" panose="02010609060101010101" pitchFamily="49" charset="-122"/>
              </a:rPr>
              <a:t>27</a:t>
            </a:r>
            <a:r>
              <a:rPr lang="zh-CN" altLang="en-US" sz="2000" dirty="0">
                <a:solidFill>
                  <a:prstClr val="black"/>
                </a:solidFill>
                <a:latin typeface="黑体" panose="02010609060101010101" pitchFamily="49" charset="-122"/>
                <a:ea typeface="黑体" panose="02010609060101010101" pitchFamily="49" charset="-122"/>
              </a:rPr>
              <a:t>公分复制第二个泥头像，技术效果不低于现已塑出来的头像。（</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）塑好第二个泥头像后制作铸造银头像的内外模型，并参与铸造工作。以上两项工程总造价为</a:t>
            </a:r>
            <a:r>
              <a:rPr lang="en-US" altLang="zh-CN" sz="2000" dirty="0">
                <a:solidFill>
                  <a:prstClr val="black"/>
                </a:solidFill>
                <a:latin typeface="黑体" panose="02010609060101010101" pitchFamily="49" charset="-122"/>
                <a:ea typeface="黑体" panose="02010609060101010101" pitchFamily="49" charset="-122"/>
              </a:rPr>
              <a:t>7000</a:t>
            </a:r>
            <a:r>
              <a:rPr lang="zh-CN" altLang="en-US" sz="2000" dirty="0">
                <a:solidFill>
                  <a:prstClr val="black"/>
                </a:solidFill>
                <a:latin typeface="黑体" panose="02010609060101010101" pitchFamily="49" charset="-122"/>
                <a:ea typeface="黑体" panose="02010609060101010101" pitchFamily="49" charset="-122"/>
              </a:rPr>
              <a:t>元，验收合格后付奖金</a:t>
            </a:r>
            <a:r>
              <a:rPr lang="en-US" altLang="zh-CN" sz="2000" dirty="0">
                <a:solidFill>
                  <a:prstClr val="black"/>
                </a:solidFill>
                <a:latin typeface="黑体" panose="02010609060101010101" pitchFamily="49" charset="-122"/>
                <a:ea typeface="黑体" panose="02010609060101010101" pitchFamily="49" charset="-122"/>
              </a:rPr>
              <a:t>3000</a:t>
            </a:r>
            <a:r>
              <a:rPr lang="zh-CN" altLang="en-US" sz="2000" dirty="0">
                <a:solidFill>
                  <a:prstClr val="black"/>
                </a:solidFill>
                <a:latin typeface="黑体" panose="02010609060101010101" pitchFamily="49" charset="-122"/>
                <a:ea typeface="黑体" panose="02010609060101010101" pitchFamily="49" charset="-122"/>
              </a:rPr>
              <a:t>元。双方对此约定无争议，并且已全部履行。其后，杨松云为著作权的归属和追索使用费起诉到法院。</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内容占位符 2"/>
          <p:cNvSpPr>
            <a:spLocks noGrp="1"/>
          </p:cNvSpPr>
          <p:nvPr>
            <p:ph idx="1"/>
          </p:nvPr>
        </p:nvSpPr>
        <p:spPr>
          <a:xfrm>
            <a:off x="1524000" y="981512"/>
            <a:ext cx="9893418" cy="5343787"/>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第十世班禅大师生前是我国著名的宗教领袖，国家领导人之一。为第十世班禅大师塑造银行头像，是国家意志的体现。这项工作由被上诉人灵塔办受国家的指定承办，全部责任应由灵塔办承担。为第十世班禅大师塑像，不仅是为特定的人身塑像，而且此塑像还具有特殊的宗教意义，参加塑像的人不可能也无权利凭自己的想象去创作、发挥，只能按灵塔办的意志创作。他们与灵塔办之间，是雇佣劳务关系。故第十世班禅大师塑像的著作权，应当由灵塔办享有。杨松云根据著作权法第十一条第二款的规定主张著作权，并据此提出给付作品使用费和赔偿经济损失的上诉请求，理由不能成立。</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上诉人杨松云在为第十世班禅大师塑像过程中，付出了艰苦劳动，被上诉人灵塔办按照与杨松云签订的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研制班禅大师塑像合同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中的约定，已经给付了杨松云劳动报酬和一定的奖励。鉴于杨松云在此次劳务中所发挥的积极作用，灵塔办还应当给予杨松云一次性经济补偿，具体数额由法院酌定。</a:t>
            </a: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p:cNvSpPr>
          <p:nvPr>
            <p:ph idx="1"/>
          </p:nvPr>
        </p:nvSpPr>
        <p:spPr>
          <a:xfrm>
            <a:off x="1631950" y="115888"/>
            <a:ext cx="8928100" cy="6337300"/>
          </a:xfrm>
        </p:spPr>
        <p:txBody>
          <a:bodyPr vert="horz" wrap="square" lIns="91440" tIns="45720" rIns="91440" bIns="45720" rtlCol="0" anchor="t" anchorCtr="0">
            <a:normAutofit/>
          </a:bodyPr>
          <a:lstStyle/>
          <a:p>
            <a:r>
              <a:rPr lang="zh-CN" altLang="en-US" dirty="0">
                <a:latin typeface="宋体" panose="02010600030101010101" pitchFamily="2" charset="-122"/>
              </a:rPr>
              <a:t>短标题是否具有独创性</a:t>
            </a:r>
            <a:r>
              <a:rPr lang="zh-CN" altLang="en-US" dirty="0"/>
              <a:t>？</a:t>
            </a:r>
            <a:endParaRPr lang="en-US" altLang="zh-CN" dirty="0">
              <a:latin typeface="宋体" panose="02010600030101010101" pitchFamily="2" charset="-122"/>
            </a:endParaRPr>
          </a:p>
        </p:txBody>
      </p:sp>
      <p:pic>
        <p:nvPicPr>
          <p:cNvPr id="65539" name="图片 3"/>
          <p:cNvPicPr>
            <a:picLocks noChangeAspect="1"/>
          </p:cNvPicPr>
          <p:nvPr/>
        </p:nvPicPr>
        <p:blipFill>
          <a:blip r:embed="rId1"/>
          <a:stretch>
            <a:fillRect/>
          </a:stretch>
        </p:blipFill>
        <p:spPr>
          <a:xfrm>
            <a:off x="1424854" y="931178"/>
            <a:ext cx="4122040" cy="5537885"/>
          </a:xfrm>
          <a:prstGeom prst="rect">
            <a:avLst/>
          </a:prstGeom>
          <a:noFill/>
          <a:ln w="9525">
            <a:noFill/>
          </a:ln>
        </p:spPr>
      </p:pic>
      <p:pic>
        <p:nvPicPr>
          <p:cNvPr id="65540" name="图片 5"/>
          <p:cNvPicPr>
            <a:picLocks noChangeAspect="1"/>
          </p:cNvPicPr>
          <p:nvPr/>
        </p:nvPicPr>
        <p:blipFill>
          <a:blip r:embed="rId2"/>
          <a:stretch>
            <a:fillRect/>
          </a:stretch>
        </p:blipFill>
        <p:spPr>
          <a:xfrm>
            <a:off x="5994239" y="931178"/>
            <a:ext cx="4426149" cy="553788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809659" y="1551563"/>
            <a:ext cx="8848395" cy="3754874"/>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（七）美术作品原件的展览权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条规定，作品原件所有权的转移，不改变作品著作权的归属，但美术、摄影作品原件的展览权由原件所有人享有。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作者将未发表的美术、摄影作品的原件所有权转让给他人，受让人展览该原件不构成对作者发表权的侵犯。</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809659" y="988155"/>
            <a:ext cx="9123722" cy="5047536"/>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（八）由他人执笔，本人审阅定稿并以本人名义发表的报告、讲话等作品的著作权 </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最高人民法院关于审理著作权民事纠纷案件适用法律若干问题的解释</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由他人执笔，本人审阅定稿并以本人名义发表的报告、讲话等作品，在属于法人或者其他组织被视为作者的作品的情况下，著作权由该法人或者其他组织享有，执笔人和本人均不能享有任何著作权；在这类作品不属于法人或者其他组织被视为作者的作品的情况下，著作权归报告人或者讲话人（本人）享有，执笔人不享有任何著作权，但根据具体情况，著作权人可以支付执笔人适当的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
        <p:nvSpPr>
          <p:cNvPr id="9" name="PA_文本框 3"/>
          <p:cNvSpPr txBox="1"/>
          <p:nvPr>
            <p:custDataLst>
              <p:tags r:id="rId1"/>
            </p:custDataLst>
          </p:nvPr>
        </p:nvSpPr>
        <p:spPr>
          <a:xfrm>
            <a:off x="2809659" y="1257429"/>
            <a:ext cx="9123722" cy="4124206"/>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（九）当事人合意以特定人物经历为题材完成的自传体作品的著作权 </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最高人民法院关于审理著作权民事纠纷案件适用法律若干问题的解释</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当事人合意以特定人物经历为题材完成的自传体作品，如果当事人对著作权的归属有约定的，按照约定确定该作品的著作权归属；没有约定或者约定不明的，该作品的著作权归该特定人物享有，执笔人或者整理人对作品完成付出劳动的，著作权人可以向其支付适当的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2125171"/>
            <a:ext cx="9780270" cy="1533381"/>
          </a:xfrm>
        </p:spPr>
        <p:txBody>
          <a:bodyPr>
            <a:noAutofit/>
          </a:bodyPr>
          <a:lstStyle/>
          <a:p>
            <a:r>
              <a:rPr lang="zh-CN" altLang="en-US" sz="6000" b="1" dirty="0">
                <a:solidFill>
                  <a:schemeClr val="bg1"/>
                </a:solidFill>
                <a:latin typeface="华文中宋" panose="02010600040101010101" pitchFamily="2" charset="-122"/>
                <a:ea typeface="华文中宋" panose="02010600040101010101" pitchFamily="2" charset="-122"/>
              </a:rPr>
              <a:t>第三章 著作权的内容</a:t>
            </a:r>
            <a:endParaRPr lang="zh-CN" altLang="en-US" sz="60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endPar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endParaRPr>
          </a:p>
        </p:txBody>
      </p:sp>
      <p:grpSp>
        <p:nvGrpSpPr>
          <p:cNvPr id="65" name="组合 64"/>
          <p:cNvGrpSpPr/>
          <p:nvPr/>
        </p:nvGrpSpPr>
        <p:grpSpPr>
          <a:xfrm>
            <a:off x="2419938" y="1816552"/>
            <a:ext cx="7481451" cy="1778949"/>
            <a:chOff x="2419938" y="1816552"/>
            <a:chExt cx="7481451" cy="1778949"/>
          </a:xfrm>
        </p:grpSpPr>
        <p:grpSp>
          <p:nvGrpSpPr>
            <p:cNvPr id="66" name="组合 65"/>
            <p:cNvGrpSpPr/>
            <p:nvPr/>
          </p:nvGrpSpPr>
          <p:grpSpPr>
            <a:xfrm>
              <a:off x="2419938" y="1816552"/>
              <a:ext cx="7481451" cy="498579"/>
              <a:chOff x="2419938" y="1816552"/>
              <a:chExt cx="7481451" cy="498579"/>
            </a:xfrm>
          </p:grpSpPr>
          <p:sp>
            <p:nvSpPr>
              <p:cNvPr id="88" name="圆角矩形 87"/>
              <p:cNvSpPr/>
              <p:nvPr/>
            </p:nvSpPr>
            <p:spPr>
              <a:xfrm>
                <a:off x="8719133" y="1816552"/>
                <a:ext cx="1182256" cy="49857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89" name="组合 88"/>
              <p:cNvGrpSpPr/>
              <p:nvPr/>
            </p:nvGrpSpPr>
            <p:grpSpPr>
              <a:xfrm>
                <a:off x="2419938" y="1819177"/>
                <a:ext cx="6373086" cy="495954"/>
                <a:chOff x="3870041" y="1794664"/>
                <a:chExt cx="6373086" cy="495954"/>
              </a:xfrm>
            </p:grpSpPr>
            <p:sp>
              <p:nvSpPr>
                <p:cNvPr id="90" name="圆角矩形 89"/>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1" name="矩形 90"/>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2" name="矩形 91"/>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著作人身权</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67" name="文本框 66"/>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68" name="组合 67"/>
            <p:cNvGrpSpPr/>
            <p:nvPr/>
          </p:nvGrpSpPr>
          <p:grpSpPr>
            <a:xfrm>
              <a:off x="2419938" y="2475678"/>
              <a:ext cx="7481451" cy="1119823"/>
              <a:chOff x="2419938" y="2475678"/>
              <a:chExt cx="7481451" cy="1119823"/>
            </a:xfrm>
          </p:grpSpPr>
          <p:grpSp>
            <p:nvGrpSpPr>
              <p:cNvPr id="69" name="组合 68"/>
              <p:cNvGrpSpPr/>
              <p:nvPr/>
            </p:nvGrpSpPr>
            <p:grpSpPr>
              <a:xfrm>
                <a:off x="2419938" y="3099547"/>
                <a:ext cx="7481451" cy="495954"/>
                <a:chOff x="2419938" y="3099547"/>
                <a:chExt cx="7481451" cy="495954"/>
              </a:xfrm>
            </p:grpSpPr>
            <p:grpSp>
              <p:nvGrpSpPr>
                <p:cNvPr id="74" name="组合 73"/>
                <p:cNvGrpSpPr/>
                <p:nvPr/>
              </p:nvGrpSpPr>
              <p:grpSpPr>
                <a:xfrm>
                  <a:off x="2419938" y="3099547"/>
                  <a:ext cx="7481451" cy="495954"/>
                  <a:chOff x="2419938" y="3099547"/>
                  <a:chExt cx="7481451" cy="495954"/>
                </a:xfrm>
              </p:grpSpPr>
              <p:sp>
                <p:nvSpPr>
                  <p:cNvPr id="83" name="圆角矩形 82"/>
                  <p:cNvSpPr/>
                  <p:nvPr/>
                </p:nvSpPr>
                <p:spPr>
                  <a:xfrm>
                    <a:off x="8719133" y="310274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4" name="组合 83"/>
                  <p:cNvGrpSpPr/>
                  <p:nvPr/>
                </p:nvGrpSpPr>
                <p:grpSpPr>
                  <a:xfrm>
                    <a:off x="2419938" y="3099547"/>
                    <a:ext cx="6373086" cy="495954"/>
                    <a:chOff x="3870041" y="1793693"/>
                    <a:chExt cx="6373086" cy="495954"/>
                  </a:xfrm>
                </p:grpSpPr>
                <p:sp>
                  <p:nvSpPr>
                    <p:cNvPr id="85" name="圆角矩形 84"/>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矩形 85"/>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矩形 86"/>
                    <p:cNvSpPr/>
                    <p:nvPr/>
                  </p:nvSpPr>
                  <p:spPr>
                    <a:xfrm>
                      <a:off x="5163131" y="1793693"/>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著作权的保护期</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75" name="文本框 74"/>
                <p:cNvSpPr txBox="1"/>
                <p:nvPr/>
              </p:nvSpPr>
              <p:spPr>
                <a:xfrm>
                  <a:off x="2500311" y="3119089"/>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第三节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nvGrpSpPr>
              <p:cNvPr id="71" name="组合 70"/>
              <p:cNvGrpSpPr/>
              <p:nvPr/>
            </p:nvGrpSpPr>
            <p:grpSpPr>
              <a:xfrm>
                <a:off x="3713028" y="2475678"/>
                <a:ext cx="6188361" cy="495954"/>
                <a:chOff x="3713028" y="2475678"/>
                <a:chExt cx="6188361" cy="495954"/>
              </a:xfrm>
            </p:grpSpPr>
            <p:sp>
              <p:nvSpPr>
                <p:cNvPr id="72" name="矩形 71"/>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著作财产权</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3" name="圆角矩形 72"/>
                <p:cNvSpPr/>
                <p:nvPr/>
              </p:nvSpPr>
              <p:spPr>
                <a:xfrm>
                  <a:off x="8719133" y="247727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grpSp>
      <p:sp>
        <p:nvSpPr>
          <p:cNvPr id="93" name="圆角矩形 92"/>
          <p:cNvSpPr/>
          <p:nvPr/>
        </p:nvSpPr>
        <p:spPr>
          <a:xfrm>
            <a:off x="2419938" y="2489028"/>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3285330" y="2489028"/>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5" name="文本框 94"/>
          <p:cNvSpPr txBox="1"/>
          <p:nvPr/>
        </p:nvSpPr>
        <p:spPr>
          <a:xfrm>
            <a:off x="2480287" y="2484719"/>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本章导语</a:t>
            </a:r>
            <a:endParaRPr lang="zh-CN" altLang="en-US" b="1" dirty="0">
              <a:latin typeface="黑体" panose="02010609060101010101" pitchFamily="49" charset="-122"/>
              <a:ea typeface="黑体" panose="02010609060101010101" pitchFamily="49" charset="-122"/>
            </a:endParaRPr>
          </a:p>
        </p:txBody>
      </p:sp>
      <p:sp>
        <p:nvSpPr>
          <p:cNvPr id="7" name="内容占位符 1"/>
          <p:cNvSpPr>
            <a:spLocks noGrp="1"/>
          </p:cNvSpPr>
          <p:nvPr>
            <p:ph idx="1"/>
          </p:nvPr>
        </p:nvSpPr>
        <p:spPr>
          <a:xfrm>
            <a:off x="618836" y="1530139"/>
            <a:ext cx="10954327" cy="4985472"/>
          </a:xfrm>
        </p:spPr>
        <p:txBody>
          <a:bodyPr>
            <a:normAutofit/>
          </a:bodyPr>
          <a:lstStyle/>
          <a:p>
            <a:pPr marL="514350" indent="-514350">
              <a:lnSpc>
                <a:spcPct val="150000"/>
              </a:lnSpc>
              <a:buFont typeface="Arial" panose="020B0604020202020204" pitchFamily="34" charset="0"/>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介绍著作权的基本内容，包括著作人身权及著作财产权；介绍著作权的保护期限。</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掌握著作人身权及著作财产权所包含的具体内容，了解著作权的保护期限。</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理解不同著作人身权及著作财产权内容间的区别和界限，理解著作权内容的理论与现实意义。</a:t>
            </a:r>
            <a:endParaRPr lang="zh-CN" altLang="zh-CN" sz="24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1947831"/>
            <a:ext cx="8102956" cy="223824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著作人身权指的是作者依法享有的以人身利益为内容的权利，与著作财产权相对。其对应的英文为</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GB"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moral rights”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或者“</a:t>
            </a:r>
            <a:r>
              <a:rPr kumimoji="0" lang="en-GB"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personal rights”</a:t>
            </a:r>
            <a:r>
              <a:rPr kumimoji="0" lang="zh-CN" altLang="en-GB"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我国</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著作权法</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10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条规定了发表权、署名权、修改权、保护作品完整权四项内容。 </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endParaRPr lang="zh-CN" altLang="en-US" sz="2800"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69128" y="1232263"/>
            <a:ext cx="8988925"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 发表权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发表权是决定作品是否公之于众的权利，即作者决定作品是否公之于众、何时何地以何种方式公之于众的权利。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发表权有以下几个特点：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发表权是只行使一次的权利。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发表权与著作财产权密切相关，但它本身没有财产内容。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发表权可以由他人代为行使。</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发表权的行使有可能与他人的肖像权、隐私权相冲突。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endPar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1548060" y="914400"/>
            <a:ext cx="10121026" cy="5545123"/>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原告在被告所开设的慈溪论坛注册用户“美好”并多次发帖。由于所发的帖子经常被删除甚至被禁言，原告于是重新注册，用户名也从“美好”注册为“美好”后加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个“</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。原告注册“美好</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11111”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后，所发帖子又被删除，根据原告陈述，其中一篇名为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论理篇：法和道德</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的帖子主要阐述法与道德的关系，另一篇名为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看山东卫视天下故事之婚姻内外（上）（下）两集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的帖子则提供了山东卫视所播放的节目的链接。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日，关注慈溪版版主徐若木发出标题为“只要我当版主，所有美好帖一律删除，不给予任何理由”的帖子，用户名“美好</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11111”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也被禁言。原告遂向法院提起诉讼。另查明，用广注册慈溪论坛时须同意论坛协议中的发帖规则，进入论坛后的每个版面也有各自的分规则，根据关注慈溪版的分规则的规定，该版突出主题的本地性，讨论慈溪现状、发展，该版不欢迎与本版主题无关的帖子，会做转移或删除处理。原告认为其行为严重侵害了原告的著作权和信息网络传播权，故向法院起诉。</a:t>
            </a: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62111" y="1021900"/>
            <a:ext cx="9328136" cy="5202731"/>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法院意见：</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著作权中的发表权就是权利人对作品的支配权。支配权的效力包括积极效力和排他效力两个层面，积极效力是直接对权利客体采取积极行为的权利，排他效力是指对于权利客体，可排斥他人行为的消极性权利。发表权作为一种支配权同样具有这两方面的效力，权利人既有权决定作品发表与否，发表于何时、何处，以及以何种方式发表，也有权排斥他人擅自发表其作品的行为。而权利人虽然有权决定作品发表与否，但不能由此推出权利人有权要求他人发表自己的作品。因为就支配权的积极效力而言，支配权人固然可以不经他人协助直接行使对物的权利，但这种积极效力涉及的仅是人与物的关系，并不能改变人与人之间的法律关系。详言之，权利人支配的客体是外部世界中的有形物或无形物，故支配行为本身并不能改变权利人与他人之间的法律关系。</a:t>
            </a:r>
            <a:endPar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PA" val="v3.2.0"/>
</p:tagLst>
</file>

<file path=ppt/tags/tag21.xml><?xml version="1.0" encoding="utf-8"?>
<p:tagLst xmlns:p="http://schemas.openxmlformats.org/presentationml/2006/main">
  <p:tag name="PA" val="v3.2.0"/>
</p:tagLst>
</file>

<file path=ppt/tags/tag22.xml><?xml version="1.0" encoding="utf-8"?>
<p:tagLst xmlns:p="http://schemas.openxmlformats.org/presentationml/2006/main">
  <p:tag name="PA" val="v3.2.0"/>
</p:tagLst>
</file>

<file path=ppt/tags/tag23.xml><?xml version="1.0" encoding="utf-8"?>
<p:tagLst xmlns:p="http://schemas.openxmlformats.org/presentationml/2006/main">
  <p:tag name="PA" val="v3.2.0"/>
</p:tagLst>
</file>

<file path=ppt/tags/tag24.xml><?xml version="1.0" encoding="utf-8"?>
<p:tagLst xmlns:p="http://schemas.openxmlformats.org/presentationml/2006/main">
  <p:tag name="PA" val="v3.2.0"/>
</p:tagLst>
</file>

<file path=ppt/tags/tag25.xml><?xml version="1.0" encoding="utf-8"?>
<p:tagLst xmlns:p="http://schemas.openxmlformats.org/presentationml/2006/main">
  <p:tag name="PA" val="v3.2.0"/>
</p:tagLst>
</file>

<file path=ppt/tags/tag26.xml><?xml version="1.0" encoding="utf-8"?>
<p:tagLst xmlns:p="http://schemas.openxmlformats.org/presentationml/2006/main">
  <p:tag name="PA" val="v3.2.0"/>
</p:tagLst>
</file>

<file path=ppt/tags/tag27.xml><?xml version="1.0" encoding="utf-8"?>
<p:tagLst xmlns:p="http://schemas.openxmlformats.org/presentationml/2006/main">
  <p:tag name="PA" val="v3.2.0"/>
</p:tagLst>
</file>

<file path=ppt/tags/tag28.xml><?xml version="1.0" encoding="utf-8"?>
<p:tagLst xmlns:p="http://schemas.openxmlformats.org/presentationml/2006/main">
  <p:tag name="PA" val="v3.2.0"/>
</p:tagLst>
</file>

<file path=ppt/tags/tag29.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ags/tag30.xml><?xml version="1.0" encoding="utf-8"?>
<p:tagLst xmlns:p="http://schemas.openxmlformats.org/presentationml/2006/main">
  <p:tag name="PA" val="v3.2.0"/>
</p:tagLst>
</file>

<file path=ppt/tags/tag31.xml><?xml version="1.0" encoding="utf-8"?>
<p:tagLst xmlns:p="http://schemas.openxmlformats.org/presentationml/2006/main">
  <p:tag name="PA" val="v3.2.0"/>
</p:tagLst>
</file>

<file path=ppt/tags/tag32.xml><?xml version="1.0" encoding="utf-8"?>
<p:tagLst xmlns:p="http://schemas.openxmlformats.org/presentationml/2006/main">
  <p:tag name="PA" val="v3.2.0"/>
</p:tagLst>
</file>

<file path=ppt/tags/tag33.xml><?xml version="1.0" encoding="utf-8"?>
<p:tagLst xmlns:p="http://schemas.openxmlformats.org/presentationml/2006/main">
  <p:tag name="PA" val="v3.2.0"/>
</p:tagLst>
</file>

<file path=ppt/tags/tag34.xml><?xml version="1.0" encoding="utf-8"?>
<p:tagLst xmlns:p="http://schemas.openxmlformats.org/presentationml/2006/main">
  <p:tag name="PA" val="v3.2.0"/>
</p:tagLst>
</file>

<file path=ppt/tags/tag35.xml><?xml version="1.0" encoding="utf-8"?>
<p:tagLst xmlns:p="http://schemas.openxmlformats.org/presentationml/2006/main">
  <p:tag name="PA" val="v3.2.0"/>
</p:tagLst>
</file>

<file path=ppt/tags/tag36.xml><?xml version="1.0" encoding="utf-8"?>
<p:tagLst xmlns:p="http://schemas.openxmlformats.org/presentationml/2006/main">
  <p:tag name="PA" val="v3.2.0"/>
</p:tagLst>
</file>

<file path=ppt/tags/tag37.xml><?xml version="1.0" encoding="utf-8"?>
<p:tagLst xmlns:p="http://schemas.openxmlformats.org/presentationml/2006/main">
  <p:tag name="PA" val="v3.2.0"/>
</p:tagLst>
</file>

<file path=ppt/tags/tag38.xml><?xml version="1.0" encoding="utf-8"?>
<p:tagLst xmlns:p="http://schemas.openxmlformats.org/presentationml/2006/main">
  <p:tag name="PA" val="v3.2.0"/>
</p:tagLst>
</file>

<file path=ppt/tags/tag39.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ags/tag40.xml><?xml version="1.0" encoding="utf-8"?>
<p:tagLst xmlns:p="http://schemas.openxmlformats.org/presentationml/2006/main">
  <p:tag name="PA" val="v3.2.0"/>
</p:tagLst>
</file>

<file path=ppt/tags/tag41.xml><?xml version="1.0" encoding="utf-8"?>
<p:tagLst xmlns:p="http://schemas.openxmlformats.org/presentationml/2006/main">
  <p:tag name="PA" val="v3.2.0"/>
</p:tagLst>
</file>

<file path=ppt/tags/tag42.xml><?xml version="1.0" encoding="utf-8"?>
<p:tagLst xmlns:p="http://schemas.openxmlformats.org/presentationml/2006/main">
  <p:tag name="PA" val="v3.2.0"/>
</p:tagLst>
</file>

<file path=ppt/tags/tag43.xml><?xml version="1.0" encoding="utf-8"?>
<p:tagLst xmlns:p="http://schemas.openxmlformats.org/presentationml/2006/main">
  <p:tag name="PA" val="v3.2.0"/>
</p:tagLst>
</file>

<file path=ppt/tags/tag44.xml><?xml version="1.0" encoding="utf-8"?>
<p:tagLst xmlns:p="http://schemas.openxmlformats.org/presentationml/2006/main">
  <p:tag name="PA" val="v3.2.0"/>
</p:tagLst>
</file>

<file path=ppt/tags/tag45.xml><?xml version="1.0" encoding="utf-8"?>
<p:tagLst xmlns:p="http://schemas.openxmlformats.org/presentationml/2006/main">
  <p:tag name="PA" val="v3.2.0"/>
</p:tagLst>
</file>

<file path=ppt/tags/tag46.xml><?xml version="1.0" encoding="utf-8"?>
<p:tagLst xmlns:p="http://schemas.openxmlformats.org/presentationml/2006/main">
  <p:tag name="PA" val="v3.2.0"/>
</p:tagLst>
</file>

<file path=ppt/tags/tag47.xml><?xml version="1.0" encoding="utf-8"?>
<p:tagLst xmlns:p="http://schemas.openxmlformats.org/presentationml/2006/main">
  <p:tag name="PA" val="v3.2.0"/>
</p:tagLst>
</file>

<file path=ppt/tags/tag48.xml><?xml version="1.0" encoding="utf-8"?>
<p:tagLst xmlns:p="http://schemas.openxmlformats.org/presentationml/2006/main">
  <p:tag name="PA" val="v3.2.0"/>
</p:tagLst>
</file>

<file path=ppt/tags/tag49.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50.xml><?xml version="1.0" encoding="utf-8"?>
<p:tagLst xmlns:p="http://schemas.openxmlformats.org/presentationml/2006/main">
  <p:tag name="PA" val="v3.2.0"/>
</p:tagLst>
</file>

<file path=ppt/tags/tag51.xml><?xml version="1.0" encoding="utf-8"?>
<p:tagLst xmlns:p="http://schemas.openxmlformats.org/presentationml/2006/main">
  <p:tag name="PA" val="v3.2.0"/>
</p:tagLst>
</file>

<file path=ppt/tags/tag52.xml><?xml version="1.0" encoding="utf-8"?>
<p:tagLst xmlns:p="http://schemas.openxmlformats.org/presentationml/2006/main">
  <p:tag name="PA" val="v3.2.0"/>
</p:tagLst>
</file>

<file path=ppt/tags/tag53.xml><?xml version="1.0" encoding="utf-8"?>
<p:tagLst xmlns:p="http://schemas.openxmlformats.org/presentationml/2006/main">
  <p:tag name="PA" val="v3.2.0"/>
</p:tagLst>
</file>

<file path=ppt/tags/tag54.xml><?xml version="1.0" encoding="utf-8"?>
<p:tagLst xmlns:p="http://schemas.openxmlformats.org/presentationml/2006/main">
  <p:tag name="PA" val="v3.2.0"/>
</p:tagLst>
</file>

<file path=ppt/tags/tag55.xml><?xml version="1.0" encoding="utf-8"?>
<p:tagLst xmlns:p="http://schemas.openxmlformats.org/presentationml/2006/main">
  <p:tag name="PA" val="v3.2.0"/>
</p:tagLst>
</file>

<file path=ppt/tags/tag56.xml><?xml version="1.0" encoding="utf-8"?>
<p:tagLst xmlns:p="http://schemas.openxmlformats.org/presentationml/2006/main">
  <p:tag name="PA" val="v3.2.0"/>
</p:tagLst>
</file>

<file path=ppt/tags/tag57.xml><?xml version="1.0" encoding="utf-8"?>
<p:tagLst xmlns:p="http://schemas.openxmlformats.org/presentationml/2006/main">
  <p:tag name="PA" val="v3.2.0"/>
</p:tagLst>
</file>

<file path=ppt/tags/tag58.xml><?xml version="1.0" encoding="utf-8"?>
<p:tagLst xmlns:p="http://schemas.openxmlformats.org/presentationml/2006/main">
  <p:tag name="PA" val="v3.2.0"/>
</p:tagLst>
</file>

<file path=ppt/tags/tag59.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60.xml><?xml version="1.0" encoding="utf-8"?>
<p:tagLst xmlns:p="http://schemas.openxmlformats.org/presentationml/2006/main">
  <p:tag name="PA" val="v3.2.0"/>
</p:tagLst>
</file>

<file path=ppt/tags/tag61.xml><?xml version="1.0" encoding="utf-8"?>
<p:tagLst xmlns:p="http://schemas.openxmlformats.org/presentationml/2006/main">
  <p:tag name="PA" val="v3.2.0"/>
</p:tagLst>
</file>

<file path=ppt/tags/tag62.xml><?xml version="1.0" encoding="utf-8"?>
<p:tagLst xmlns:p="http://schemas.openxmlformats.org/presentationml/2006/main">
  <p:tag name="PA" val="v3.2.0"/>
</p:tagLst>
</file>

<file path=ppt/tags/tag63.xml><?xml version="1.0" encoding="utf-8"?>
<p:tagLst xmlns:p="http://schemas.openxmlformats.org/presentationml/2006/main">
  <p:tag name="PA" val="v3.2.0"/>
</p:tagLst>
</file>

<file path=ppt/tags/tag64.xml><?xml version="1.0" encoding="utf-8"?>
<p:tagLst xmlns:p="http://schemas.openxmlformats.org/presentationml/2006/main">
  <p:tag name="PA" val="v3.2.0"/>
</p:tagLst>
</file>

<file path=ppt/tags/tag65.xml><?xml version="1.0" encoding="utf-8"?>
<p:tagLst xmlns:p="http://schemas.openxmlformats.org/presentationml/2006/main">
  <p:tag name="PA" val="v3.2.0"/>
</p:tagLst>
</file>

<file path=ppt/tags/tag66.xml><?xml version="1.0" encoding="utf-8"?>
<p:tagLst xmlns:p="http://schemas.openxmlformats.org/presentationml/2006/main">
  <p:tag name="PA" val="v3.2.0"/>
</p:tagLst>
</file>

<file path=ppt/tags/tag67.xml><?xml version="1.0" encoding="utf-8"?>
<p:tagLst xmlns:p="http://schemas.openxmlformats.org/presentationml/2006/main">
  <p:tag name="PA" val="v3.2.0"/>
</p:tagLst>
</file>

<file path=ppt/tags/tag68.xml><?xml version="1.0" encoding="utf-8"?>
<p:tagLst xmlns:p="http://schemas.openxmlformats.org/presentationml/2006/main">
  <p:tag name="PA" val="v3.2.0"/>
</p:tagLst>
</file>

<file path=ppt/tags/tag69.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70.xml><?xml version="1.0" encoding="utf-8"?>
<p:tagLst xmlns:p="http://schemas.openxmlformats.org/presentationml/2006/main">
  <p:tag name="PA" val="v3.2.0"/>
</p:tagLst>
</file>

<file path=ppt/tags/tag71.xml><?xml version="1.0" encoding="utf-8"?>
<p:tagLst xmlns:p="http://schemas.openxmlformats.org/presentationml/2006/main">
  <p:tag name="PA" val="v3.2.0"/>
</p:tagLst>
</file>

<file path=ppt/tags/tag72.xml><?xml version="1.0" encoding="utf-8"?>
<p:tagLst xmlns:p="http://schemas.openxmlformats.org/presentationml/2006/main">
  <p:tag name="PA" val="v3.2.0"/>
</p:tagLst>
</file>

<file path=ppt/tags/tag73.xml><?xml version="1.0" encoding="utf-8"?>
<p:tagLst xmlns:p="http://schemas.openxmlformats.org/presentationml/2006/main">
  <p:tag name="PA" val="v3.2.0"/>
</p:tagLst>
</file>

<file path=ppt/tags/tag74.xml><?xml version="1.0" encoding="utf-8"?>
<p:tagLst xmlns:p="http://schemas.openxmlformats.org/presentationml/2006/main">
  <p:tag name="PA" val="v3.2.0"/>
</p:tagLst>
</file>

<file path=ppt/tags/tag75.xml><?xml version="1.0" encoding="utf-8"?>
<p:tagLst xmlns:p="http://schemas.openxmlformats.org/presentationml/2006/main">
  <p:tag name="PA" val="v3.2.0"/>
</p:tagLst>
</file>

<file path=ppt/tags/tag76.xml><?xml version="1.0" encoding="utf-8"?>
<p:tagLst xmlns:p="http://schemas.openxmlformats.org/presentationml/2006/main">
  <p:tag name="PA" val="v3.2.0"/>
</p:tagLst>
</file>

<file path=ppt/tags/tag77.xml><?xml version="1.0" encoding="utf-8"?>
<p:tagLst xmlns:p="http://schemas.openxmlformats.org/presentationml/2006/main">
  <p:tag name="KSO_WPP_MARK_KEY" val="aec78336-9ac1-40c7-9619-a81c096b53be"/>
  <p:tag name="COMMONDATA" val="eyJoZGlkIjoiZWZiZTVhMmQwZjhlNjkyZGNiMjk0YzNjOWU1NWM4ODUifQ=="/>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71705</Words>
  <Application>WPS 演示</Application>
  <PresentationFormat>宽屏</PresentationFormat>
  <Paragraphs>1494</Paragraphs>
  <Slides>260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260</vt:i4>
      </vt:variant>
    </vt:vector>
  </HeadingPairs>
  <TitlesOfParts>
    <vt:vector size="272" baseType="lpstr">
      <vt:lpstr>Arial</vt:lpstr>
      <vt:lpstr>宋体</vt:lpstr>
      <vt:lpstr>Wingdings</vt:lpstr>
      <vt:lpstr>微软雅黑</vt:lpstr>
      <vt:lpstr>华文中宋</vt:lpstr>
      <vt:lpstr>黑体</vt:lpstr>
      <vt:lpstr>等线</vt:lpstr>
      <vt:lpstr>Arial Unicode MS</vt:lpstr>
      <vt:lpstr>Calibri</vt:lpstr>
      <vt:lpstr>华文新魏</vt:lpstr>
      <vt:lpstr>Times New Roman</vt:lpstr>
      <vt:lpstr>Office 主题​​</vt:lpstr>
      <vt:lpstr>第一章 著作权的客体 </vt:lpstr>
      <vt:lpstr>PowerPoint 演示文稿</vt:lpstr>
      <vt:lpstr>本章导语</vt:lpstr>
      <vt:lpstr>作品的概念和分类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著作权法不予保护的客体</vt:lpstr>
      <vt:lpstr>PowerPoint 演示文稿</vt:lpstr>
      <vt:lpstr>PowerPoint 演示文稿</vt:lpstr>
      <vt:lpstr>PowerPoint 演示文稿</vt:lpstr>
      <vt:lpstr>PowerPoint 演示文稿</vt:lpstr>
      <vt:lpstr>第二章 著作权的取得与归属</vt:lpstr>
      <vt:lpstr>PowerPoint 演示文稿</vt:lpstr>
      <vt:lpstr>本章导语</vt:lpstr>
      <vt:lpstr>著作权的取得</vt:lpstr>
      <vt:lpstr>著作权的取得</vt:lpstr>
      <vt:lpstr>著作权的取得</vt:lpstr>
      <vt:lpstr>著作权的归属</vt:lpstr>
      <vt:lpstr>著作权的归属</vt:lpstr>
      <vt:lpstr>著作权的归属</vt:lpstr>
      <vt:lpstr>著作权的归属</vt:lpstr>
      <vt:lpstr>著作权的归属</vt:lpstr>
      <vt:lpstr>著作权的归属</vt:lpstr>
      <vt:lpstr>PowerPoint 演示文稿</vt:lpstr>
      <vt:lpstr>PowerPoint 演示文稿</vt:lpstr>
      <vt:lpstr>PowerPoint 演示文稿</vt:lpstr>
      <vt:lpstr>PowerPoint 演示文稿</vt:lpstr>
      <vt:lpstr>著作权的归属</vt:lpstr>
      <vt:lpstr>PowerPoint 演示文稿</vt:lpstr>
      <vt:lpstr>PowerPoint 演示文稿</vt:lpstr>
      <vt:lpstr>著作权的归属</vt:lpstr>
      <vt:lpstr>PowerPoint 演示文稿</vt:lpstr>
      <vt:lpstr>著作权的归属</vt:lpstr>
      <vt:lpstr>PowerPoint 演示文稿</vt:lpstr>
      <vt:lpstr>PowerPoint 演示文稿</vt:lpstr>
      <vt:lpstr>PowerPoint 演示文稿</vt:lpstr>
      <vt:lpstr>PowerPoint 演示文稿</vt:lpstr>
      <vt:lpstr>PowerPoint 演示文稿</vt:lpstr>
      <vt:lpstr>PowerPoint 演示文稿</vt:lpstr>
      <vt:lpstr>著作权的归属</vt:lpstr>
      <vt:lpstr>PowerPoint 演示文稿</vt:lpstr>
      <vt:lpstr>PowerPoint 演示文稿</vt:lpstr>
      <vt:lpstr>著作权的归属</vt:lpstr>
      <vt:lpstr>著作权的归属</vt:lpstr>
      <vt:lpstr>著作权的归属</vt:lpstr>
      <vt:lpstr>第三章 著作权的内容</vt:lpstr>
      <vt:lpstr>PowerPoint 演示文稿</vt:lpstr>
      <vt:lpstr>本章导语</vt:lpstr>
      <vt:lpstr>著作人身权</vt:lpstr>
      <vt:lpstr>著作人身权</vt:lpstr>
      <vt:lpstr>PowerPoint 演示文稿</vt:lpstr>
      <vt:lpstr>PowerPoint 演示文稿</vt:lpstr>
      <vt:lpstr>PowerPoint 演示文稿</vt:lpstr>
      <vt:lpstr>著作人身权</vt:lpstr>
      <vt:lpstr>PowerPoint 演示文稿</vt:lpstr>
      <vt:lpstr>PowerPoint 演示文稿</vt:lpstr>
      <vt:lpstr>PowerPoint 演示文稿</vt:lpstr>
      <vt:lpstr>PowerPoint 演示文稿</vt:lpstr>
      <vt:lpstr>PowerPoint 演示文稿</vt:lpstr>
      <vt:lpstr>著作人身权</vt:lpstr>
      <vt:lpstr>PowerPoint 演示文稿</vt:lpstr>
      <vt:lpstr>PowerPoint 演示文稿</vt:lpstr>
      <vt:lpstr>著作人身权</vt:lpstr>
      <vt:lpstr>著作人身权</vt:lpstr>
      <vt:lpstr>PowerPoint 演示文稿</vt:lpstr>
      <vt:lpstr>PowerPoint 演示文稿</vt:lpstr>
      <vt:lpstr>PowerPoint 演示文稿</vt:lpstr>
      <vt:lpstr>PowerPoint 演示文稿</vt:lpstr>
      <vt:lpstr>著作财产权</vt:lpstr>
      <vt:lpstr>著作财产权</vt:lpstr>
      <vt:lpstr>著作财产权</vt:lpstr>
      <vt:lpstr>著作财产权</vt:lpstr>
      <vt:lpstr>PowerPoint 演示文稿</vt:lpstr>
      <vt:lpstr>PowerPoint 演示文稿</vt:lpstr>
      <vt:lpstr>PowerPoint 演示文稿</vt:lpstr>
      <vt:lpstr>PowerPoint 演示文稿</vt:lpstr>
      <vt:lpstr>PowerPoint 演示文稿</vt:lpstr>
      <vt:lpstr>PowerPoint 演示文稿</vt:lpstr>
      <vt:lpstr>著作财产权</vt:lpstr>
      <vt:lpstr>著作财产权</vt:lpstr>
      <vt:lpstr>PowerPoint 演示文稿</vt:lpstr>
      <vt:lpstr>PowerPoint 演示文稿</vt:lpstr>
      <vt:lpstr>PowerPoint 演示文稿</vt:lpstr>
      <vt:lpstr>著作财产权</vt:lpstr>
      <vt:lpstr>PowerPoint 演示文稿</vt:lpstr>
      <vt:lpstr>PowerPoint 演示文稿</vt:lpstr>
      <vt:lpstr>PowerPoint 演示文稿</vt:lpstr>
      <vt:lpstr>PowerPoint 演示文稿</vt:lpstr>
      <vt:lpstr>PowerPoint 演示文稿</vt:lpstr>
      <vt:lpstr>PowerPoint 演示文稿</vt:lpstr>
      <vt:lpstr>著作财产权</vt:lpstr>
      <vt:lpstr>PowerPoint 演示文稿</vt:lpstr>
      <vt:lpstr>著作财产权</vt:lpstr>
      <vt:lpstr>著作财产权</vt:lpstr>
      <vt:lpstr>PowerPoint 演示文稿</vt:lpstr>
      <vt:lpstr>PowerPoint 演示文稿</vt:lpstr>
      <vt:lpstr>著作财产权</vt:lpstr>
      <vt:lpstr>著作财产权</vt:lpstr>
      <vt:lpstr>PowerPoint 演示文稿</vt:lpstr>
      <vt:lpstr>PowerPoint 演示文稿</vt:lpstr>
      <vt:lpstr>PowerPoint 演示文稿</vt:lpstr>
      <vt:lpstr>PowerPoint 演示文稿</vt:lpstr>
      <vt:lpstr>PowerPoint 演示文稿</vt:lpstr>
      <vt:lpstr>PowerPoint 演示文稿</vt:lpstr>
      <vt:lpstr>著作财产权</vt:lpstr>
      <vt:lpstr>著作财产权</vt:lpstr>
      <vt:lpstr>著作财产权</vt:lpstr>
      <vt:lpstr>著作财产权</vt:lpstr>
      <vt:lpstr>著作财产权</vt:lpstr>
      <vt:lpstr>著作财产权</vt:lpstr>
      <vt:lpstr>著作权的保护期</vt:lpstr>
      <vt:lpstr>著作权的保护期</vt:lpstr>
      <vt:lpstr>第四章 邻接权 </vt:lpstr>
      <vt:lpstr>PowerPoint 演示文稿</vt:lpstr>
      <vt:lpstr>邻接权概述</vt:lpstr>
      <vt:lpstr>表演者权</vt:lpstr>
      <vt:lpstr>※案例     被告出版发行的《中外小提琴名曲精选》盒式录音带中的《梁山伯与祝英台》等四首小提琴协奏曲系原告梁大南演奏，但是录音带彩封正面却署“著名小提琴演奏家盛中国”字样，且附盛中国的演奏照片，仅在彩封侧面署上中央乐团首席梁大南，而彩封所列七首乐曲中均未注明梁大南小提琴独奏的曲目。被告辩称录音带彩封封面上方印有“著名小提琴演奏家盛中国”是因为七首乐曲由盛中国梁大南分别演奏，盛中国是表演者之一，并未排除梁大南也是演奏者。在侧面封上印有“中央乐团首席梁大南”已经表明他的表演者身份。下行印有“小提琴协奏曲梁祝”，因为该乐曲为本带中首曲，知名度大。而且，由于美观及片面有限等原因，一般在曲目后不列演奏者名字而只列曲作者名字。</vt:lpstr>
      <vt:lpstr>法院意见：     被告学院出版社在该盒式录音带彩封上所采用的演奏者署名方式无法鲜明、确切地表明梁大南作为该协奏曲中小提琴独奏的表演者身份，亦使社会公众对录音带中收录《梁山伯与祝英台》等多首乐曲的小提琴独奏的演奏者身份产生误解，故学院出版社之行为系对音乐作品演奏者署名不具体，侵害了梁大南对其所演奏的作品依法享有的署名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录音录像制作者权</vt:lpstr>
      <vt:lpstr>PowerPoint 演示文稿</vt:lpstr>
      <vt:lpstr>PowerPoint 演示文稿</vt:lpstr>
      <vt:lpstr>PowerPoint 演示文稿</vt:lpstr>
      <vt:lpstr>广播组织权</vt:lpstr>
      <vt:lpstr>PowerPoint 演示文稿</vt:lpstr>
      <vt:lpstr>PowerPoint 演示文稿</vt:lpstr>
      <vt:lpstr>PowerPoint 演示文稿</vt:lpstr>
      <vt:lpstr>版式设计权</vt:lpstr>
      <vt:lpstr>PowerPoint 演示文稿</vt:lpstr>
      <vt:lpstr>第五章 著作权的限制</vt:lpstr>
      <vt:lpstr>PowerPoint 演示文稿</vt:lpstr>
      <vt:lpstr>本章导语</vt:lpstr>
      <vt:lpstr>合理使用</vt:lpstr>
      <vt:lpstr>合理使用</vt:lpstr>
      <vt:lpstr>合理使用</vt:lpstr>
      <vt:lpstr>PowerPoint 演示文稿</vt:lpstr>
      <vt:lpstr>PowerPoint 演示文稿</vt:lpstr>
      <vt:lpstr>PowerPoint 演示文稿</vt:lpstr>
      <vt:lpstr>PowerPoint 演示文稿</vt:lpstr>
      <vt:lpstr>PowerPoint 演示文稿</vt:lpstr>
      <vt:lpstr>PowerPoint 演示文稿</vt:lpstr>
      <vt:lpstr>合理使用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法定许可与强制许可</vt:lpstr>
      <vt:lpstr>法定许可与强制许可</vt:lpstr>
      <vt:lpstr>法定许可与强制许可</vt:lpstr>
      <vt:lpstr>法定许可与强制许可</vt:lpstr>
      <vt:lpstr>法定许可与强制许可</vt:lpstr>
      <vt:lpstr>第六章	著作权的利用 </vt:lpstr>
      <vt:lpstr>PowerPoint 演示文稿</vt:lpstr>
      <vt:lpstr>本章导语</vt:lpstr>
      <vt:lpstr>著作权利用的特殊机制——集体管理制度 </vt:lpstr>
      <vt:lpstr>PowerPoint 演示文稿</vt:lpstr>
      <vt:lpstr>著作权利用的特殊机制——集体管理制度 </vt:lpstr>
      <vt:lpstr>著作权利用的特殊机制——集体管理制度 </vt:lpstr>
      <vt:lpstr>著作权利用的特殊机制——集体管理制度 </vt:lpstr>
      <vt:lpstr>著作权许可使用</vt:lpstr>
      <vt:lpstr>著作权许可使用</vt:lpstr>
      <vt:lpstr>著作权许可使用</vt:lpstr>
      <vt:lpstr>PowerPoint 演示文稿</vt:lpstr>
      <vt:lpstr>PowerPoint 演示文稿</vt:lpstr>
      <vt:lpstr>著作财产权其他利用方式</vt:lpstr>
      <vt:lpstr>著作财产权其他利用方式</vt:lpstr>
      <vt:lpstr>著作财产权其他利用方式</vt:lpstr>
      <vt:lpstr>著作财产权其他利用方式</vt:lpstr>
      <vt:lpstr>著作财产权其他利用方式</vt:lpstr>
      <vt:lpstr>著作财产权其他利用方式</vt:lpstr>
      <vt:lpstr>第七章 侵害著作权的法律责任 </vt:lpstr>
      <vt:lpstr>PowerPoint 演示文稿</vt:lpstr>
      <vt:lpstr>侵害著作权的行为</vt:lpstr>
      <vt:lpstr>侵害著作权的行为</vt:lpstr>
      <vt:lpstr>侵害著作权的行为</vt:lpstr>
      <vt:lpstr>侵害著作权的行为</vt:lpstr>
      <vt:lpstr>侵害著作权法律责任的类型与后果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侵害著作权法律责任的类型与后果</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著作权的客体 </dc:title>
  <dc:creator>BOBO</dc:creator>
  <cp:lastModifiedBy>BOBO</cp:lastModifiedBy>
  <cp:revision>21</cp:revision>
  <dcterms:created xsi:type="dcterms:W3CDTF">2021-08-26T09:20:00Z</dcterms:created>
  <dcterms:modified xsi:type="dcterms:W3CDTF">2023-10-16T15:28:37Z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E69FE9496E264B38900414911927F038</vt:lpwstr>
  </property>
  <property fmtid="{D5CDD505-2E9C-101B-9397-08002B2CF9AE}" pid="3" name="KSOProductBuildVer">
    <vt:lpwstr>2052-11.1.0.12763</vt:lpwstr>
  </property>
</Properties>
</file>